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2" r:id="rId3"/>
    <p:sldId id="317" r:id="rId4"/>
    <p:sldId id="261" r:id="rId5"/>
    <p:sldId id="293" r:id="rId6"/>
    <p:sldId id="298" r:id="rId7"/>
    <p:sldId id="297" r:id="rId8"/>
    <p:sldId id="301" r:id="rId9"/>
    <p:sldId id="300" r:id="rId10"/>
    <p:sldId id="299" r:id="rId11"/>
    <p:sldId id="296" r:id="rId12"/>
    <p:sldId id="295" r:id="rId13"/>
    <p:sldId id="294" r:id="rId14"/>
    <p:sldId id="303" r:id="rId15"/>
    <p:sldId id="302" r:id="rId16"/>
    <p:sldId id="304" r:id="rId17"/>
    <p:sldId id="305" r:id="rId18"/>
    <p:sldId id="306" r:id="rId19"/>
    <p:sldId id="307" r:id="rId20"/>
    <p:sldId id="310" r:id="rId21"/>
    <p:sldId id="312" r:id="rId22"/>
    <p:sldId id="311" r:id="rId23"/>
    <p:sldId id="309" r:id="rId24"/>
    <p:sldId id="308" r:id="rId25"/>
    <p:sldId id="314" r:id="rId26"/>
    <p:sldId id="313" r:id="rId27"/>
    <p:sldId id="315" r:id="rId28"/>
    <p:sldId id="316" r:id="rId29"/>
    <p:sldId id="26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128" d="100"/>
          <a:sy n="128" d="100"/>
        </p:scale>
        <p:origin x="16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ctr">
            <a:normAutofit/>
          </a:bodyPr>
          <a:lstStyle>
            <a:lvl1pPr algn="ctr">
              <a:lnSpc>
                <a:spcPct val="85000"/>
              </a:lnSpc>
              <a:defRPr sz="48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825038" y="4455621"/>
            <a:ext cx="7543800" cy="1143000"/>
          </a:xfrm>
        </p:spPr>
        <p:txBody>
          <a:bodyPr lIns="91440" rIns="91440">
            <a:normAutofit/>
          </a:bodyPr>
          <a:lstStyle>
            <a:lvl1pPr marL="0" indent="0" algn="ctr">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EE250E30-8EC4-4543-A13B-CB338D0E7BB2}" type="datetimeFigureOut">
              <a:rPr lang="en-US" smtClean="0"/>
              <a:t>12/21/21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3377A1-8F84-4D74-8935-1484A6AA2CA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E3A27BF-7D0E-8F45-B87F-F3A4EA00596F}"/>
              </a:ext>
            </a:extLst>
          </p:cNvPr>
          <p:cNvPicPr>
            <a:picLocks noChangeAspect="1"/>
          </p:cNvPicPr>
          <p:nvPr userDrawn="1"/>
        </p:nvPicPr>
        <p:blipFill>
          <a:blip r:embed="rId2"/>
          <a:stretch>
            <a:fillRect/>
          </a:stretch>
        </p:blipFill>
        <p:spPr>
          <a:xfrm>
            <a:off x="0" y="6328611"/>
            <a:ext cx="9144000" cy="529389"/>
          </a:xfrm>
          <a:prstGeom prst="rect">
            <a:avLst/>
          </a:prstGeom>
        </p:spPr>
      </p:pic>
    </p:spTree>
    <p:extLst>
      <p:ext uri="{BB962C8B-B14F-4D97-AF65-F5344CB8AC3E}">
        <p14:creationId xmlns:p14="http://schemas.microsoft.com/office/powerpoint/2010/main" val="372581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50E30-8EC4-4543-A13B-CB338D0E7BB2}" type="datetimeFigureOut">
              <a:rPr lang="en-US" smtClean="0"/>
              <a:t>12/21/21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77A1-8F84-4D74-8935-1484A6AA2CAA}" type="slidenum">
              <a:rPr lang="en-US" smtClean="0"/>
              <a:t>‹#›</a:t>
            </a:fld>
            <a:endParaRPr lang="en-US"/>
          </a:p>
        </p:txBody>
      </p:sp>
      <p:pic>
        <p:nvPicPr>
          <p:cNvPr id="7" name="Picture 6">
            <a:extLst>
              <a:ext uri="{FF2B5EF4-FFF2-40B4-BE49-F238E27FC236}">
                <a16:creationId xmlns:a16="http://schemas.microsoft.com/office/drawing/2014/main" id="{8E07A3ED-B499-D74A-B9F6-892825F9E00F}"/>
              </a:ext>
            </a:extLst>
          </p:cNvPr>
          <p:cNvPicPr>
            <a:picLocks noChangeAspect="1"/>
          </p:cNvPicPr>
          <p:nvPr userDrawn="1"/>
        </p:nvPicPr>
        <p:blipFill>
          <a:blip r:embed="rId2"/>
          <a:stretch>
            <a:fillRect/>
          </a:stretch>
        </p:blipFill>
        <p:spPr>
          <a:xfrm>
            <a:off x="0" y="6328611"/>
            <a:ext cx="9144000" cy="529389"/>
          </a:xfrm>
          <a:prstGeom prst="rect">
            <a:avLst/>
          </a:prstGeom>
        </p:spPr>
      </p:pic>
    </p:spTree>
    <p:extLst>
      <p:ext uri="{BB962C8B-B14F-4D97-AF65-F5344CB8AC3E}">
        <p14:creationId xmlns:p14="http://schemas.microsoft.com/office/powerpoint/2010/main" val="341526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50E30-8EC4-4543-A13B-CB338D0E7BB2}" type="datetimeFigureOut">
              <a:rPr lang="en-US" smtClean="0"/>
              <a:t>12/21/21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77A1-8F84-4D74-8935-1484A6AA2CAA}" type="slidenum">
              <a:rPr lang="en-US" smtClean="0"/>
              <a:t>‹#›</a:t>
            </a:fld>
            <a:endParaRPr lang="en-US"/>
          </a:p>
        </p:txBody>
      </p:sp>
    </p:spTree>
    <p:extLst>
      <p:ext uri="{BB962C8B-B14F-4D97-AF65-F5344CB8AC3E}">
        <p14:creationId xmlns:p14="http://schemas.microsoft.com/office/powerpoint/2010/main" val="169792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50E30-8EC4-4543-A13B-CB338D0E7BB2}" type="datetimeFigureOut">
              <a:rPr lang="en-US" smtClean="0"/>
              <a:t>12/21/21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77A1-8F84-4D74-8935-1484A6AA2CAA}" type="slidenum">
              <a:rPr lang="en-US" smtClean="0"/>
              <a:t>‹#›</a:t>
            </a:fld>
            <a:endParaRPr lang="en-US"/>
          </a:p>
        </p:txBody>
      </p:sp>
      <p:pic>
        <p:nvPicPr>
          <p:cNvPr id="7" name="Picture 6">
            <a:extLst>
              <a:ext uri="{FF2B5EF4-FFF2-40B4-BE49-F238E27FC236}">
                <a16:creationId xmlns:a16="http://schemas.microsoft.com/office/drawing/2014/main" id="{A7062A60-7C86-2045-8E51-BAEC32C090A6}"/>
              </a:ext>
            </a:extLst>
          </p:cNvPr>
          <p:cNvPicPr>
            <a:picLocks noChangeAspect="1"/>
          </p:cNvPicPr>
          <p:nvPr userDrawn="1"/>
        </p:nvPicPr>
        <p:blipFill>
          <a:blip r:embed="rId2"/>
          <a:stretch>
            <a:fillRect/>
          </a:stretch>
        </p:blipFill>
        <p:spPr>
          <a:xfrm>
            <a:off x="0" y="6328611"/>
            <a:ext cx="9144000" cy="529389"/>
          </a:xfrm>
          <a:prstGeom prst="rect">
            <a:avLst/>
          </a:prstGeom>
        </p:spPr>
      </p:pic>
    </p:spTree>
    <p:extLst>
      <p:ext uri="{BB962C8B-B14F-4D97-AF65-F5344CB8AC3E}">
        <p14:creationId xmlns:p14="http://schemas.microsoft.com/office/powerpoint/2010/main" val="103530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250E30-8EC4-4543-A13B-CB338D0E7BB2}" type="datetimeFigureOut">
              <a:rPr lang="en-US" smtClean="0"/>
              <a:t>12/21/21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377A1-8F84-4D74-8935-1484A6AA2CA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CC5DC3C-FE90-6248-A41E-B6F08E968369}"/>
              </a:ext>
            </a:extLst>
          </p:cNvPr>
          <p:cNvPicPr>
            <a:picLocks noChangeAspect="1"/>
          </p:cNvPicPr>
          <p:nvPr userDrawn="1"/>
        </p:nvPicPr>
        <p:blipFill>
          <a:blip r:embed="rId2"/>
          <a:stretch>
            <a:fillRect/>
          </a:stretch>
        </p:blipFill>
        <p:spPr>
          <a:xfrm>
            <a:off x="-2382" y="6334316"/>
            <a:ext cx="9144000" cy="529389"/>
          </a:xfrm>
          <a:prstGeom prst="rect">
            <a:avLst/>
          </a:prstGeom>
        </p:spPr>
      </p:pic>
    </p:spTree>
    <p:extLst>
      <p:ext uri="{BB962C8B-B14F-4D97-AF65-F5344CB8AC3E}">
        <p14:creationId xmlns:p14="http://schemas.microsoft.com/office/powerpoint/2010/main" val="263603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250E30-8EC4-4543-A13B-CB338D0E7BB2}" type="datetimeFigureOut">
              <a:rPr lang="en-US" smtClean="0"/>
              <a:t>12/21/21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377A1-8F84-4D74-8935-1484A6AA2CAA}" type="slidenum">
              <a:rPr lang="en-US" smtClean="0"/>
              <a:t>‹#›</a:t>
            </a:fld>
            <a:endParaRPr lang="en-US"/>
          </a:p>
        </p:txBody>
      </p:sp>
      <p:pic>
        <p:nvPicPr>
          <p:cNvPr id="9" name="Picture 8">
            <a:extLst>
              <a:ext uri="{FF2B5EF4-FFF2-40B4-BE49-F238E27FC236}">
                <a16:creationId xmlns:a16="http://schemas.microsoft.com/office/drawing/2014/main" id="{7BB2868A-DD55-6D4E-8C9C-042EE023E2B7}"/>
              </a:ext>
            </a:extLst>
          </p:cNvPr>
          <p:cNvPicPr>
            <a:picLocks noChangeAspect="1"/>
          </p:cNvPicPr>
          <p:nvPr userDrawn="1"/>
        </p:nvPicPr>
        <p:blipFill>
          <a:blip r:embed="rId2"/>
          <a:stretch>
            <a:fillRect/>
          </a:stretch>
        </p:blipFill>
        <p:spPr>
          <a:xfrm>
            <a:off x="0" y="6328611"/>
            <a:ext cx="9144000" cy="529389"/>
          </a:xfrm>
          <a:prstGeom prst="rect">
            <a:avLst/>
          </a:prstGeom>
        </p:spPr>
      </p:pic>
    </p:spTree>
    <p:extLst>
      <p:ext uri="{BB962C8B-B14F-4D97-AF65-F5344CB8AC3E}">
        <p14:creationId xmlns:p14="http://schemas.microsoft.com/office/powerpoint/2010/main" val="291891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250E30-8EC4-4543-A13B-CB338D0E7BB2}" type="datetimeFigureOut">
              <a:rPr lang="en-US" smtClean="0"/>
              <a:t>12/21/21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377A1-8F84-4D74-8935-1484A6AA2CAA}" type="slidenum">
              <a:rPr lang="en-US" smtClean="0"/>
              <a:t>‹#›</a:t>
            </a:fld>
            <a:endParaRPr lang="en-US"/>
          </a:p>
        </p:txBody>
      </p:sp>
      <p:pic>
        <p:nvPicPr>
          <p:cNvPr id="11" name="Picture 10">
            <a:extLst>
              <a:ext uri="{FF2B5EF4-FFF2-40B4-BE49-F238E27FC236}">
                <a16:creationId xmlns:a16="http://schemas.microsoft.com/office/drawing/2014/main" id="{3FE60E6F-C7DC-8841-83FE-9F61F4931ACF}"/>
              </a:ext>
            </a:extLst>
          </p:cNvPr>
          <p:cNvPicPr>
            <a:picLocks noChangeAspect="1"/>
          </p:cNvPicPr>
          <p:nvPr userDrawn="1"/>
        </p:nvPicPr>
        <p:blipFill>
          <a:blip r:embed="rId2"/>
          <a:stretch>
            <a:fillRect/>
          </a:stretch>
        </p:blipFill>
        <p:spPr>
          <a:xfrm>
            <a:off x="0" y="6306701"/>
            <a:ext cx="9144000" cy="529389"/>
          </a:xfrm>
          <a:prstGeom prst="rect">
            <a:avLst/>
          </a:prstGeom>
        </p:spPr>
      </p:pic>
    </p:spTree>
    <p:extLst>
      <p:ext uri="{BB962C8B-B14F-4D97-AF65-F5344CB8AC3E}">
        <p14:creationId xmlns:p14="http://schemas.microsoft.com/office/powerpoint/2010/main" val="147720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250E30-8EC4-4543-A13B-CB338D0E7BB2}" type="datetimeFigureOut">
              <a:rPr lang="en-US" smtClean="0"/>
              <a:t>12/21/21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377A1-8F84-4D74-8935-1484A6AA2CAA}" type="slidenum">
              <a:rPr lang="en-US" smtClean="0"/>
              <a:t>‹#›</a:t>
            </a:fld>
            <a:endParaRPr lang="en-US"/>
          </a:p>
        </p:txBody>
      </p:sp>
      <p:pic>
        <p:nvPicPr>
          <p:cNvPr id="6" name="Picture 5">
            <a:extLst>
              <a:ext uri="{FF2B5EF4-FFF2-40B4-BE49-F238E27FC236}">
                <a16:creationId xmlns:a16="http://schemas.microsoft.com/office/drawing/2014/main" id="{8ABFEBC5-68FC-6C42-B9DF-98AB986600E6}"/>
              </a:ext>
            </a:extLst>
          </p:cNvPr>
          <p:cNvPicPr>
            <a:picLocks noChangeAspect="1"/>
          </p:cNvPicPr>
          <p:nvPr userDrawn="1"/>
        </p:nvPicPr>
        <p:blipFill>
          <a:blip r:embed="rId2"/>
          <a:stretch>
            <a:fillRect/>
          </a:stretch>
        </p:blipFill>
        <p:spPr>
          <a:xfrm>
            <a:off x="0" y="6328611"/>
            <a:ext cx="9144000" cy="529389"/>
          </a:xfrm>
          <a:prstGeom prst="rect">
            <a:avLst/>
          </a:prstGeom>
        </p:spPr>
      </p:pic>
    </p:spTree>
    <p:extLst>
      <p:ext uri="{BB962C8B-B14F-4D97-AF65-F5344CB8AC3E}">
        <p14:creationId xmlns:p14="http://schemas.microsoft.com/office/powerpoint/2010/main" val="363552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250E30-8EC4-4543-A13B-CB338D0E7BB2}" type="datetimeFigureOut">
              <a:rPr lang="en-US" smtClean="0"/>
              <a:t>12/21/21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F3377A1-8F84-4D74-8935-1484A6AA2CAA}" type="slidenum">
              <a:rPr lang="en-US" smtClean="0"/>
              <a:t>‹#›</a:t>
            </a:fld>
            <a:endParaRPr lang="en-US"/>
          </a:p>
        </p:txBody>
      </p:sp>
      <p:pic>
        <p:nvPicPr>
          <p:cNvPr id="10" name="Picture 9">
            <a:extLst>
              <a:ext uri="{FF2B5EF4-FFF2-40B4-BE49-F238E27FC236}">
                <a16:creationId xmlns:a16="http://schemas.microsoft.com/office/drawing/2014/main" id="{C1E69AF7-C1E7-C343-9E62-454FA6F950AF}"/>
              </a:ext>
            </a:extLst>
          </p:cNvPr>
          <p:cNvPicPr>
            <a:picLocks noChangeAspect="1"/>
          </p:cNvPicPr>
          <p:nvPr userDrawn="1"/>
        </p:nvPicPr>
        <p:blipFill>
          <a:blip r:embed="rId2"/>
          <a:stretch>
            <a:fillRect/>
          </a:stretch>
        </p:blipFill>
        <p:spPr>
          <a:xfrm>
            <a:off x="-2382" y="6334316"/>
            <a:ext cx="9144000" cy="529389"/>
          </a:xfrm>
          <a:prstGeom prst="rect">
            <a:avLst/>
          </a:prstGeom>
        </p:spPr>
      </p:pic>
    </p:spTree>
    <p:extLst>
      <p:ext uri="{BB962C8B-B14F-4D97-AF65-F5344CB8AC3E}">
        <p14:creationId xmlns:p14="http://schemas.microsoft.com/office/powerpoint/2010/main" val="57598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E250E30-8EC4-4543-A13B-CB338D0E7BB2}" type="datetimeFigureOut">
              <a:rPr lang="en-US" smtClean="0"/>
              <a:t>12/21/21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3377A1-8F84-4D74-8935-1484A6AA2CAA}" type="slidenum">
              <a:rPr lang="en-US" smtClean="0"/>
              <a:t>‹#›</a:t>
            </a:fld>
            <a:endParaRPr lang="en-US"/>
          </a:p>
        </p:txBody>
      </p:sp>
    </p:spTree>
    <p:extLst>
      <p:ext uri="{BB962C8B-B14F-4D97-AF65-F5344CB8AC3E}">
        <p14:creationId xmlns:p14="http://schemas.microsoft.com/office/powerpoint/2010/main" val="274805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E250E30-8EC4-4543-A13B-CB338D0E7BB2}" type="datetimeFigureOut">
              <a:rPr lang="en-US" smtClean="0"/>
              <a:t>12/21/21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377A1-8F84-4D74-8935-1484A6AA2CAA}" type="slidenum">
              <a:rPr lang="en-US" smtClean="0"/>
              <a:t>‹#›</a:t>
            </a:fld>
            <a:endParaRPr lang="en-US"/>
          </a:p>
        </p:txBody>
      </p:sp>
    </p:spTree>
    <p:extLst>
      <p:ext uri="{BB962C8B-B14F-4D97-AF65-F5344CB8AC3E}">
        <p14:creationId xmlns:p14="http://schemas.microsoft.com/office/powerpoint/2010/main" val="211479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E250E30-8EC4-4543-A13B-CB338D0E7BB2}" type="datetimeFigureOut">
              <a:rPr lang="en-US" smtClean="0"/>
              <a:t>12/21/21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F3377A1-8F84-4D74-8935-1484A6AA2CAA}"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EB1DB17-F41C-5F43-BC50-F779571A9A39}"/>
              </a:ext>
            </a:extLst>
          </p:cNvPr>
          <p:cNvPicPr>
            <a:picLocks noChangeAspect="1"/>
          </p:cNvPicPr>
          <p:nvPr userDrawn="1"/>
        </p:nvPicPr>
        <p:blipFill>
          <a:blip r:embed="rId13"/>
          <a:stretch>
            <a:fillRect/>
          </a:stretch>
        </p:blipFill>
        <p:spPr>
          <a:xfrm>
            <a:off x="0" y="6340181"/>
            <a:ext cx="9144000" cy="529389"/>
          </a:xfrm>
          <a:prstGeom prst="rect">
            <a:avLst/>
          </a:prstGeom>
        </p:spPr>
      </p:pic>
    </p:spTree>
    <p:extLst>
      <p:ext uri="{BB962C8B-B14F-4D97-AF65-F5344CB8AC3E}">
        <p14:creationId xmlns:p14="http://schemas.microsoft.com/office/powerpoint/2010/main" val="2684937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114308"/>
          </a:xfrm>
        </p:spPr>
        <p:txBody>
          <a:bodyPr/>
          <a:lstStyle/>
          <a:p>
            <a:r>
              <a:rPr lang="en-US" dirty="0"/>
              <a:t>Travel Expense Report in PeopleSoft</a:t>
            </a:r>
          </a:p>
        </p:txBody>
      </p:sp>
      <p:sp>
        <p:nvSpPr>
          <p:cNvPr id="3" name="Subtitle 2"/>
          <p:cNvSpPr>
            <a:spLocks noGrp="1"/>
          </p:cNvSpPr>
          <p:nvPr>
            <p:ph type="subTitle" idx="1"/>
          </p:nvPr>
        </p:nvSpPr>
        <p:spPr/>
        <p:txBody>
          <a:bodyPr/>
          <a:lstStyle/>
          <a:p>
            <a:pPr algn="ctr"/>
            <a:r>
              <a:rPr lang="en-US" dirty="0"/>
              <a:t>SVC Business Office</a:t>
            </a:r>
          </a:p>
          <a:p>
            <a:endParaRPr lang="en-US" dirty="0"/>
          </a:p>
        </p:txBody>
      </p:sp>
      <p:pic>
        <p:nvPicPr>
          <p:cNvPr id="4" name="Picture 3">
            <a:extLst>
              <a:ext uri="{FF2B5EF4-FFF2-40B4-BE49-F238E27FC236}">
                <a16:creationId xmlns:a16="http://schemas.microsoft.com/office/drawing/2014/main" id="{816EF63D-8598-1F43-A11E-DBE8EACB7311}"/>
              </a:ext>
            </a:extLst>
          </p:cNvPr>
          <p:cNvPicPr>
            <a:picLocks noChangeAspect="1"/>
          </p:cNvPicPr>
          <p:nvPr/>
        </p:nvPicPr>
        <p:blipFill>
          <a:blip r:embed="rId2"/>
          <a:stretch>
            <a:fillRect/>
          </a:stretch>
        </p:blipFill>
        <p:spPr>
          <a:xfrm>
            <a:off x="228600" y="4608514"/>
            <a:ext cx="1828800" cy="1651000"/>
          </a:xfrm>
          <a:prstGeom prst="rect">
            <a:avLst/>
          </a:prstGeom>
        </p:spPr>
      </p:pic>
    </p:spTree>
    <p:extLst>
      <p:ext uri="{BB962C8B-B14F-4D97-AF65-F5344CB8AC3E}">
        <p14:creationId xmlns:p14="http://schemas.microsoft.com/office/powerpoint/2010/main" val="266289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Once an Expense Type is selected for a given line, a collapsed section for “Accounting Details” will also become visible.  This is where a Traveler will enter/ update the funding distribution that’s intended for be used for that line:</a:t>
            </a:r>
          </a:p>
          <a:p>
            <a:endParaRPr lang="en-US" dirty="0"/>
          </a:p>
        </p:txBody>
      </p:sp>
      <p:pic>
        <p:nvPicPr>
          <p:cNvPr id="4" name="Picture 3"/>
          <p:cNvPicPr>
            <a:picLocks noChangeAspect="1"/>
          </p:cNvPicPr>
          <p:nvPr/>
        </p:nvPicPr>
        <p:blipFill>
          <a:blip r:embed="rId2"/>
          <a:stretch>
            <a:fillRect/>
          </a:stretch>
        </p:blipFill>
        <p:spPr>
          <a:xfrm>
            <a:off x="977760" y="3733197"/>
            <a:ext cx="7234199" cy="1517961"/>
          </a:xfrm>
          <a:prstGeom prst="rect">
            <a:avLst/>
          </a:prstGeom>
        </p:spPr>
      </p:pic>
    </p:spTree>
    <p:extLst>
      <p:ext uri="{BB962C8B-B14F-4D97-AF65-F5344CB8AC3E}">
        <p14:creationId xmlns:p14="http://schemas.microsoft.com/office/powerpoint/2010/main" val="173152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Clicking on the expand triangle will open the </a:t>
            </a:r>
            <a:r>
              <a:rPr lang="en-US" dirty="0" err="1"/>
              <a:t>Chartfield</a:t>
            </a:r>
            <a:r>
              <a:rPr lang="en-US" dirty="0"/>
              <a:t> block, which will already be populated with default values, </a:t>
            </a:r>
            <a:r>
              <a:rPr lang="en-US" b="1" dirty="0"/>
              <a:t>you must change these values</a:t>
            </a:r>
            <a:r>
              <a:rPr lang="en-US" dirty="0"/>
              <a:t>:</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905585" y="3266733"/>
            <a:ext cx="7378550" cy="1303067"/>
          </a:xfrm>
          <a:prstGeom prst="rect">
            <a:avLst/>
          </a:prstGeom>
        </p:spPr>
      </p:pic>
    </p:spTree>
    <p:extLst>
      <p:ext uri="{BB962C8B-B14F-4D97-AF65-F5344CB8AC3E}">
        <p14:creationId xmlns:p14="http://schemas.microsoft.com/office/powerpoint/2010/main" val="226379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Expense Reports are unique in that line items can be flagged as “Non-Reimbursable”.  Using this feature for line items like registration or airfare that are paid for by a </a:t>
            </a:r>
            <a:r>
              <a:rPr lang="en-US" dirty="0" err="1"/>
              <a:t>PCard</a:t>
            </a:r>
            <a:r>
              <a:rPr lang="en-US" dirty="0"/>
              <a:t> allows them to be included to show the total cost of travel without impacting any true reimbursements due to the Traveler:</a:t>
            </a:r>
          </a:p>
          <a:p>
            <a:endParaRPr lang="en-US" dirty="0"/>
          </a:p>
        </p:txBody>
      </p:sp>
      <p:pic>
        <p:nvPicPr>
          <p:cNvPr id="4" name="Picture 3"/>
          <p:cNvPicPr>
            <a:picLocks noChangeAspect="1"/>
          </p:cNvPicPr>
          <p:nvPr/>
        </p:nvPicPr>
        <p:blipFill>
          <a:blip r:embed="rId2"/>
          <a:stretch>
            <a:fillRect/>
          </a:stretch>
        </p:blipFill>
        <p:spPr>
          <a:xfrm>
            <a:off x="621490" y="4071668"/>
            <a:ext cx="7867280" cy="1173191"/>
          </a:xfrm>
          <a:prstGeom prst="rect">
            <a:avLst/>
          </a:prstGeom>
        </p:spPr>
      </p:pic>
      <p:pic>
        <p:nvPicPr>
          <p:cNvPr id="6" name="Picture 5"/>
          <p:cNvPicPr>
            <a:picLocks noChangeAspect="1"/>
          </p:cNvPicPr>
          <p:nvPr/>
        </p:nvPicPr>
        <p:blipFill>
          <a:blip r:embed="rId3"/>
          <a:stretch>
            <a:fillRect/>
          </a:stretch>
        </p:blipFill>
        <p:spPr>
          <a:xfrm>
            <a:off x="4931073" y="4648655"/>
            <a:ext cx="1314452" cy="228620"/>
          </a:xfrm>
          <a:prstGeom prst="rect">
            <a:avLst/>
          </a:prstGeom>
        </p:spPr>
      </p:pic>
    </p:spTree>
    <p:extLst>
      <p:ext uri="{BB962C8B-B14F-4D97-AF65-F5344CB8AC3E}">
        <p14:creationId xmlns:p14="http://schemas.microsoft.com/office/powerpoint/2010/main" val="270226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22960" y="2241550"/>
            <a:ext cx="7543800" cy="3615786"/>
          </a:xfrm>
        </p:spPr>
        <p:txBody>
          <a:bodyPr>
            <a:normAutofit/>
          </a:bodyPr>
          <a:lstStyle/>
          <a:p>
            <a:r>
              <a:rPr lang="en-US" dirty="0"/>
              <a:t>Once you have finished entering Header, Line, and Distribution information, you can save your ER by clicking on the Save for Later button:</a:t>
            </a:r>
          </a:p>
          <a:p>
            <a:endParaRPr lang="en-US" dirty="0"/>
          </a:p>
          <a:p>
            <a:endParaRPr lang="en-US" dirty="0"/>
          </a:p>
          <a:p>
            <a:r>
              <a:rPr lang="en-US" dirty="0"/>
              <a:t>This will assign the ER a Report ID number and set it to a “Pending” status:</a:t>
            </a:r>
          </a:p>
          <a:p>
            <a:endParaRPr lang="en-US" dirty="0"/>
          </a:p>
          <a:p>
            <a:endParaRPr lang="en-US" dirty="0"/>
          </a:p>
        </p:txBody>
      </p:sp>
      <p:pic>
        <p:nvPicPr>
          <p:cNvPr id="4" name="Picture 3"/>
          <p:cNvPicPr>
            <a:picLocks noChangeAspect="1"/>
          </p:cNvPicPr>
          <p:nvPr/>
        </p:nvPicPr>
        <p:blipFill>
          <a:blip r:embed="rId2"/>
          <a:stretch>
            <a:fillRect/>
          </a:stretch>
        </p:blipFill>
        <p:spPr>
          <a:xfrm>
            <a:off x="1467341" y="3122000"/>
            <a:ext cx="6255038" cy="841321"/>
          </a:xfrm>
          <a:prstGeom prst="rect">
            <a:avLst/>
          </a:prstGeom>
        </p:spPr>
      </p:pic>
      <p:pic>
        <p:nvPicPr>
          <p:cNvPr id="5" name="Picture 4"/>
          <p:cNvPicPr>
            <a:picLocks noChangeAspect="1"/>
          </p:cNvPicPr>
          <p:nvPr/>
        </p:nvPicPr>
        <p:blipFill>
          <a:blip r:embed="rId3"/>
          <a:stretch>
            <a:fillRect/>
          </a:stretch>
        </p:blipFill>
        <p:spPr>
          <a:xfrm>
            <a:off x="1544029" y="4843771"/>
            <a:ext cx="6255038" cy="818459"/>
          </a:xfrm>
          <a:prstGeom prst="rect">
            <a:avLst/>
          </a:prstGeom>
        </p:spPr>
      </p:pic>
    </p:spTree>
    <p:extLst>
      <p:ext uri="{BB962C8B-B14F-4D97-AF65-F5344CB8AC3E}">
        <p14:creationId xmlns:p14="http://schemas.microsoft.com/office/powerpoint/2010/main" val="114616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22960" y="2241550"/>
            <a:ext cx="7543800" cy="3736556"/>
          </a:xfrm>
        </p:spPr>
        <p:txBody>
          <a:bodyPr>
            <a:normAutofit/>
          </a:bodyPr>
          <a:lstStyle/>
          <a:p>
            <a:r>
              <a:rPr lang="en-US" dirty="0"/>
              <a:t>You can make changes and periodically save the ER as you are working on it, but once you are ready to submit the ER for approval you will need to click on the Summary and Submit button:</a:t>
            </a:r>
          </a:p>
          <a:p>
            <a:endParaRPr lang="en-US" dirty="0"/>
          </a:p>
          <a:p>
            <a:endParaRPr lang="en-US" dirty="0"/>
          </a:p>
          <a:p>
            <a:endParaRPr lang="en-US" dirty="0"/>
          </a:p>
          <a:p>
            <a:endParaRPr lang="en-US" dirty="0"/>
          </a:p>
          <a:p>
            <a:r>
              <a:rPr lang="en-US" dirty="0"/>
              <a:t>This will take you to a new page with an overview of the different line items that have been entered for the ER.</a:t>
            </a:r>
          </a:p>
          <a:p>
            <a:endParaRPr lang="en-US" dirty="0"/>
          </a:p>
          <a:p>
            <a:endParaRPr lang="en-US" dirty="0"/>
          </a:p>
        </p:txBody>
      </p:sp>
      <p:pic>
        <p:nvPicPr>
          <p:cNvPr id="4" name="Picture 3"/>
          <p:cNvPicPr>
            <a:picLocks noChangeAspect="1"/>
          </p:cNvPicPr>
          <p:nvPr/>
        </p:nvPicPr>
        <p:blipFill>
          <a:blip r:embed="rId2"/>
          <a:stretch>
            <a:fillRect/>
          </a:stretch>
        </p:blipFill>
        <p:spPr>
          <a:xfrm>
            <a:off x="545700" y="3343002"/>
            <a:ext cx="8329026" cy="1099602"/>
          </a:xfrm>
          <a:prstGeom prst="rect">
            <a:avLst/>
          </a:prstGeom>
        </p:spPr>
      </p:pic>
    </p:spTree>
    <p:extLst>
      <p:ext uri="{BB962C8B-B14F-4D97-AF65-F5344CB8AC3E}">
        <p14:creationId xmlns:p14="http://schemas.microsoft.com/office/powerpoint/2010/main" val="392911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From the Summary and Submit page you can also print a copy of the ER, add text-based notes, or add/review attachments that have been added to the ER:</a:t>
            </a:r>
          </a:p>
          <a:p>
            <a:endParaRPr lang="en-US" dirty="0"/>
          </a:p>
        </p:txBody>
      </p:sp>
      <p:pic>
        <p:nvPicPr>
          <p:cNvPr id="4" name="Picture 3"/>
          <p:cNvPicPr>
            <a:picLocks noChangeAspect="1"/>
          </p:cNvPicPr>
          <p:nvPr/>
        </p:nvPicPr>
        <p:blipFill>
          <a:blip r:embed="rId2"/>
          <a:stretch>
            <a:fillRect/>
          </a:stretch>
        </p:blipFill>
        <p:spPr>
          <a:xfrm>
            <a:off x="1164248" y="3193314"/>
            <a:ext cx="7323971" cy="2836550"/>
          </a:xfrm>
          <a:prstGeom prst="rect">
            <a:avLst/>
          </a:prstGeom>
        </p:spPr>
      </p:pic>
    </p:spTree>
    <p:extLst>
      <p:ext uri="{BB962C8B-B14F-4D97-AF65-F5344CB8AC3E}">
        <p14:creationId xmlns:p14="http://schemas.microsoft.com/office/powerpoint/2010/main" val="373165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an expense report</a:t>
            </a:r>
          </a:p>
        </p:txBody>
      </p:sp>
      <p:sp>
        <p:nvSpPr>
          <p:cNvPr id="3" name="Content Placeholder 2"/>
          <p:cNvSpPr>
            <a:spLocks noGrp="1"/>
          </p:cNvSpPr>
          <p:nvPr>
            <p:ph idx="1"/>
          </p:nvPr>
        </p:nvSpPr>
        <p:spPr>
          <a:xfrm>
            <a:off x="822960" y="2241550"/>
            <a:ext cx="7543800" cy="3572654"/>
          </a:xfrm>
        </p:spPr>
        <p:txBody>
          <a:bodyPr>
            <a:normAutofit/>
          </a:bodyPr>
          <a:lstStyle/>
          <a:p>
            <a:r>
              <a:rPr lang="en-US" dirty="0"/>
              <a:t>The Summary and Submit page requires the submitter to check a certification box before they can submit their ER and confirm their submittal:</a:t>
            </a:r>
          </a:p>
          <a:p>
            <a:endParaRPr lang="en-US" dirty="0"/>
          </a:p>
          <a:p>
            <a:endParaRPr lang="en-US" dirty="0"/>
          </a:p>
          <a:p>
            <a:endParaRPr lang="en-US" dirty="0"/>
          </a:p>
          <a:p>
            <a:r>
              <a:rPr lang="en-US" dirty="0"/>
              <a:t>You must check the box before you are able to submit the expense report.</a:t>
            </a:r>
          </a:p>
          <a:p>
            <a:endParaRPr lang="en-US" dirty="0"/>
          </a:p>
        </p:txBody>
      </p:sp>
      <p:pic>
        <p:nvPicPr>
          <p:cNvPr id="5" name="Picture 4"/>
          <p:cNvPicPr>
            <a:picLocks noChangeAspect="1"/>
          </p:cNvPicPr>
          <p:nvPr/>
        </p:nvPicPr>
        <p:blipFill>
          <a:blip r:embed="rId2"/>
          <a:stretch>
            <a:fillRect/>
          </a:stretch>
        </p:blipFill>
        <p:spPr>
          <a:xfrm>
            <a:off x="1467341" y="3359404"/>
            <a:ext cx="6255038" cy="553260"/>
          </a:xfrm>
          <a:prstGeom prst="rect">
            <a:avLst/>
          </a:prstGeom>
        </p:spPr>
      </p:pic>
    </p:spTree>
    <p:extLst>
      <p:ext uri="{BB962C8B-B14F-4D97-AF65-F5344CB8AC3E}">
        <p14:creationId xmlns:p14="http://schemas.microsoft.com/office/powerpoint/2010/main" val="221186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Expense Reports that have been successfully submitted are given a “Submitted for Approval” status.  If the submittal was accidental or a needed change is recognized, the Traveler can withdraw their ER from the approval process:</a:t>
            </a:r>
          </a:p>
          <a:p>
            <a:endParaRPr lang="en-US" dirty="0"/>
          </a:p>
        </p:txBody>
      </p:sp>
      <p:pic>
        <p:nvPicPr>
          <p:cNvPr id="4" name="Picture 3"/>
          <p:cNvPicPr>
            <a:picLocks noChangeAspect="1"/>
          </p:cNvPicPr>
          <p:nvPr/>
        </p:nvPicPr>
        <p:blipFill>
          <a:blip r:embed="rId2"/>
          <a:stretch>
            <a:fillRect/>
          </a:stretch>
        </p:blipFill>
        <p:spPr>
          <a:xfrm>
            <a:off x="1249914" y="3540530"/>
            <a:ext cx="6188677" cy="2400397"/>
          </a:xfrm>
          <a:prstGeom prst="rect">
            <a:avLst/>
          </a:prstGeom>
        </p:spPr>
      </p:pic>
    </p:spTree>
    <p:extLst>
      <p:ext uri="{BB962C8B-B14F-4D97-AF65-F5344CB8AC3E}">
        <p14:creationId xmlns:p14="http://schemas.microsoft.com/office/powerpoint/2010/main" val="53769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The ER Summary and Submit page will also show a graphic and log that shows where in the approval process it is and any approval history:</a:t>
            </a:r>
          </a:p>
          <a:p>
            <a:endParaRPr lang="en-US" dirty="0"/>
          </a:p>
        </p:txBody>
      </p:sp>
      <p:pic>
        <p:nvPicPr>
          <p:cNvPr id="4" name="Picture 3"/>
          <p:cNvPicPr>
            <a:picLocks noChangeAspect="1"/>
          </p:cNvPicPr>
          <p:nvPr/>
        </p:nvPicPr>
        <p:blipFill>
          <a:blip r:embed="rId2"/>
          <a:stretch>
            <a:fillRect/>
          </a:stretch>
        </p:blipFill>
        <p:spPr>
          <a:xfrm>
            <a:off x="882953" y="3358132"/>
            <a:ext cx="7483807" cy="2124965"/>
          </a:xfrm>
          <a:prstGeom prst="rect">
            <a:avLst/>
          </a:prstGeom>
        </p:spPr>
      </p:pic>
    </p:spTree>
    <p:extLst>
      <p:ext uri="{BB962C8B-B14F-4D97-AF65-F5344CB8AC3E}">
        <p14:creationId xmlns:p14="http://schemas.microsoft.com/office/powerpoint/2010/main" val="317901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an expense report</a:t>
            </a:r>
          </a:p>
        </p:txBody>
      </p:sp>
      <p:sp>
        <p:nvSpPr>
          <p:cNvPr id="3" name="Content Placeholder 2"/>
          <p:cNvSpPr>
            <a:spLocks noGrp="1"/>
          </p:cNvSpPr>
          <p:nvPr>
            <p:ph idx="1"/>
          </p:nvPr>
        </p:nvSpPr>
        <p:spPr>
          <a:xfrm>
            <a:off x="822960" y="2241549"/>
            <a:ext cx="7543800" cy="3391499"/>
          </a:xfrm>
        </p:spPr>
        <p:txBody>
          <a:bodyPr>
            <a:normAutofit/>
          </a:bodyPr>
          <a:lstStyle/>
          <a:p>
            <a:pPr marL="0" indent="0">
              <a:buNone/>
            </a:pPr>
            <a:r>
              <a:rPr lang="en-US" dirty="0"/>
              <a:t>T&amp;E approvers are able to get to the transaction specific approval page a few different ways:</a:t>
            </a:r>
          </a:p>
          <a:p>
            <a:pPr marL="0" indent="0">
              <a:buNone/>
            </a:pPr>
            <a:endParaRPr lang="en-US" sz="100" dirty="0"/>
          </a:p>
          <a:p>
            <a:pPr lvl="1"/>
            <a:r>
              <a:rPr lang="en-US" dirty="0"/>
              <a:t>Through a link in a notification email sent to them</a:t>
            </a:r>
          </a:p>
          <a:p>
            <a:pPr lvl="1"/>
            <a:r>
              <a:rPr lang="en-US" dirty="0"/>
              <a:t>Through their Worklist</a:t>
            </a:r>
          </a:p>
          <a:p>
            <a:pPr lvl="1"/>
            <a:r>
              <a:rPr lang="en-US" dirty="0"/>
              <a:t>Through the T&amp;E Approve Transactions screen</a:t>
            </a:r>
          </a:p>
          <a:p>
            <a:pPr marL="0" indent="0">
              <a:buNone/>
            </a:pPr>
            <a:endParaRPr lang="en-US" sz="750" dirty="0"/>
          </a:p>
          <a:p>
            <a:pPr marL="0" indent="0">
              <a:buNone/>
            </a:pPr>
            <a:r>
              <a:rPr lang="en-US" dirty="0"/>
              <a:t>The first two options depend on whether the approver is an “Email User”, a “Worklist User”, or both.  Users are both by default, and will get email notifications and be able to see pending items on their Worklist.</a:t>
            </a:r>
          </a:p>
          <a:p>
            <a:endParaRPr lang="en-US" dirty="0"/>
          </a:p>
        </p:txBody>
      </p:sp>
    </p:spTree>
    <p:extLst>
      <p:ext uri="{BB962C8B-B14F-4D97-AF65-F5344CB8AC3E}">
        <p14:creationId xmlns:p14="http://schemas.microsoft.com/office/powerpoint/2010/main" val="323345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22960" y="3309730"/>
            <a:ext cx="7824978" cy="2166731"/>
          </a:xfrm>
        </p:spPr>
        <p:txBody>
          <a:bodyPr>
            <a:normAutofit fontScale="77500" lnSpcReduction="20000"/>
          </a:bodyPr>
          <a:lstStyle/>
          <a:p>
            <a:pPr>
              <a:buFont typeface="Arial" panose="020B0604020202020204" pitchFamily="34" charset="0"/>
              <a:buChar char="•"/>
            </a:pPr>
            <a:r>
              <a:rPr lang="en-US" sz="3600" dirty="0"/>
              <a:t>Expense reports are created after returning from travel, either to request reimbursement for expenses, or to clear a cash advance.</a:t>
            </a:r>
            <a:br>
              <a:rPr lang="en-US" sz="3600" dirty="0"/>
            </a:br>
            <a:endParaRPr lang="en-US" sz="3600" dirty="0"/>
          </a:p>
          <a:p>
            <a:pPr>
              <a:buFont typeface="Arial" panose="020B0604020202020204" pitchFamily="34" charset="0"/>
              <a:buChar char="•"/>
            </a:pPr>
            <a:r>
              <a:rPr lang="en-US" sz="3600" dirty="0"/>
              <a:t>An Expense Report cannot be processed prior to the identified travel dates on the document.</a:t>
            </a:r>
          </a:p>
        </p:txBody>
      </p:sp>
    </p:spTree>
    <p:extLst>
      <p:ext uri="{BB962C8B-B14F-4D97-AF65-F5344CB8AC3E}">
        <p14:creationId xmlns:p14="http://schemas.microsoft.com/office/powerpoint/2010/main" val="2043214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an expense report</a:t>
            </a:r>
          </a:p>
        </p:txBody>
      </p:sp>
      <p:sp>
        <p:nvSpPr>
          <p:cNvPr id="3" name="Content Placeholder 2"/>
          <p:cNvSpPr>
            <a:spLocks noGrp="1"/>
          </p:cNvSpPr>
          <p:nvPr>
            <p:ph idx="1"/>
          </p:nvPr>
        </p:nvSpPr>
        <p:spPr>
          <a:xfrm>
            <a:off x="822960" y="2241550"/>
            <a:ext cx="7543800" cy="3572654"/>
          </a:xfrm>
        </p:spPr>
        <p:txBody>
          <a:bodyPr>
            <a:normAutofit fontScale="92500" lnSpcReduction="10000"/>
          </a:bodyPr>
          <a:lstStyle/>
          <a:p>
            <a:pPr marL="0" indent="0">
              <a:buNone/>
            </a:pPr>
            <a:r>
              <a:rPr lang="en-US" sz="1800" dirty="0"/>
              <a:t>There are different options an Approver will have depending on how the local T&amp;E approval process is configured:</a:t>
            </a:r>
            <a:endParaRPr lang="en-US" sz="100" dirty="0"/>
          </a:p>
          <a:p>
            <a:r>
              <a:rPr lang="en-US" b="1" u="sng" dirty="0"/>
              <a:t>Approve/Review</a:t>
            </a:r>
            <a:r>
              <a:rPr lang="en-US" dirty="0"/>
              <a:t> – Positive action; approving/reviewing a T&amp;E document will move it forward in the approval queue.</a:t>
            </a:r>
          </a:p>
          <a:p>
            <a:r>
              <a:rPr lang="en-US" b="1" u="sng" dirty="0"/>
              <a:t>Deny</a:t>
            </a:r>
            <a:r>
              <a:rPr lang="en-US" dirty="0"/>
              <a:t> – Negative action; denying a T&amp;E document permanently terminates it.  It cannot be resubmitted.  Approver must include a comment.</a:t>
            </a:r>
          </a:p>
          <a:p>
            <a:r>
              <a:rPr lang="en-US" b="1" u="sng" dirty="0"/>
              <a:t>Send Back</a:t>
            </a:r>
            <a:r>
              <a:rPr lang="en-US" dirty="0"/>
              <a:t> – Negative action; sending a T&amp;E document back ends the approval process but allows an authorized user to make changes to the document and/or resubmit it.  Approver must include a comment.</a:t>
            </a:r>
          </a:p>
          <a:p>
            <a:r>
              <a:rPr lang="en-US" b="1" u="sng" dirty="0"/>
              <a:t>Hold</a:t>
            </a:r>
            <a:r>
              <a:rPr lang="en-US" dirty="0"/>
              <a:t> – Neutral action; holding a T&amp;E document prevents it from being processed any further through approvals until the Approver releases it by taking a different approval action (e.g. Approve, Send Back).</a:t>
            </a:r>
          </a:p>
          <a:p>
            <a:endParaRPr lang="en-US" dirty="0"/>
          </a:p>
        </p:txBody>
      </p:sp>
    </p:spTree>
    <p:extLst>
      <p:ext uri="{BB962C8B-B14F-4D97-AF65-F5344CB8AC3E}">
        <p14:creationId xmlns:p14="http://schemas.microsoft.com/office/powerpoint/2010/main" val="4068801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an expense report</a:t>
            </a:r>
          </a:p>
        </p:txBody>
      </p:sp>
      <p:sp>
        <p:nvSpPr>
          <p:cNvPr id="3" name="Content Placeholder 2"/>
          <p:cNvSpPr>
            <a:spLocks noGrp="1"/>
          </p:cNvSpPr>
          <p:nvPr>
            <p:ph idx="1"/>
          </p:nvPr>
        </p:nvSpPr>
        <p:spPr>
          <a:xfrm>
            <a:off x="822960" y="2241550"/>
            <a:ext cx="7543800" cy="3581280"/>
          </a:xfrm>
        </p:spPr>
        <p:txBody>
          <a:bodyPr>
            <a:normAutofit fontScale="92500" lnSpcReduction="20000"/>
          </a:bodyPr>
          <a:lstStyle/>
          <a:p>
            <a:r>
              <a:rPr lang="en-US" dirty="0"/>
              <a:t>Regardless of the method used to select an item for approval, the ER approval page is the same.  The page is divided up into several different sections:</a:t>
            </a:r>
          </a:p>
          <a:p>
            <a:r>
              <a:rPr lang="en-US" b="1" u="sng" dirty="0"/>
              <a:t>General Information</a:t>
            </a:r>
            <a:r>
              <a:rPr lang="en-US" dirty="0"/>
              <a:t> – Header information</a:t>
            </a:r>
          </a:p>
          <a:p>
            <a:r>
              <a:rPr lang="en-US" b="1" u="sng" dirty="0"/>
              <a:t>Totals</a:t>
            </a:r>
            <a:r>
              <a:rPr lang="en-US" dirty="0"/>
              <a:t> – Summary totals for the document</a:t>
            </a:r>
          </a:p>
          <a:p>
            <a:r>
              <a:rPr lang="en-US" b="1" u="sng" dirty="0"/>
              <a:t>Approval History</a:t>
            </a:r>
            <a:r>
              <a:rPr lang="en-US" dirty="0"/>
              <a:t> – Approval activity information</a:t>
            </a:r>
          </a:p>
          <a:p>
            <a:r>
              <a:rPr lang="en-US" b="1" u="sng" dirty="0"/>
              <a:t>Comments</a:t>
            </a:r>
            <a:r>
              <a:rPr lang="en-US" dirty="0"/>
              <a:t> – Approver Comment information</a:t>
            </a:r>
          </a:p>
          <a:p>
            <a:r>
              <a:rPr lang="en-US" b="1" u="sng" dirty="0"/>
              <a:t>Actions</a:t>
            </a:r>
            <a:r>
              <a:rPr lang="en-US" dirty="0"/>
              <a:t> – Where Approvers will make an approval action</a:t>
            </a:r>
          </a:p>
          <a:p>
            <a:r>
              <a:rPr lang="en-US" b="1" u="sng" dirty="0"/>
              <a:t>Receipt Information</a:t>
            </a:r>
            <a:r>
              <a:rPr lang="en-US" dirty="0"/>
              <a:t> – Only used with Receipt Verification</a:t>
            </a:r>
            <a:endParaRPr lang="en-US" b="1" u="sng" dirty="0"/>
          </a:p>
          <a:p>
            <a:r>
              <a:rPr lang="en-US" b="1" u="sng" dirty="0"/>
              <a:t>Expense Line</a:t>
            </a:r>
            <a:r>
              <a:rPr lang="en-US" dirty="0"/>
              <a:t> – Line info and links to Distribution info</a:t>
            </a:r>
          </a:p>
          <a:p>
            <a:endParaRPr lang="en-US" dirty="0"/>
          </a:p>
        </p:txBody>
      </p:sp>
    </p:spTree>
    <p:extLst>
      <p:ext uri="{BB962C8B-B14F-4D97-AF65-F5344CB8AC3E}">
        <p14:creationId xmlns:p14="http://schemas.microsoft.com/office/powerpoint/2010/main" val="7296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an expense report</a:t>
            </a:r>
          </a:p>
        </p:txBody>
      </p:sp>
      <p:pic>
        <p:nvPicPr>
          <p:cNvPr id="4" name="Content Placeholder 3"/>
          <p:cNvPicPr>
            <a:picLocks noGrp="1" noChangeAspect="1"/>
          </p:cNvPicPr>
          <p:nvPr>
            <p:ph idx="1"/>
          </p:nvPr>
        </p:nvPicPr>
        <p:blipFill>
          <a:blip r:embed="rId2"/>
          <a:stretch>
            <a:fillRect/>
          </a:stretch>
        </p:blipFill>
        <p:spPr>
          <a:xfrm>
            <a:off x="2378364" y="1846263"/>
            <a:ext cx="4431721" cy="4022725"/>
          </a:xfrm>
          <a:prstGeom prst="rect">
            <a:avLst/>
          </a:prstGeom>
        </p:spPr>
      </p:pic>
      <p:pic>
        <p:nvPicPr>
          <p:cNvPr id="5" name="Picture 4"/>
          <p:cNvPicPr>
            <a:picLocks noChangeAspect="1"/>
          </p:cNvPicPr>
          <p:nvPr/>
        </p:nvPicPr>
        <p:blipFill>
          <a:blip r:embed="rId3"/>
          <a:stretch>
            <a:fillRect/>
          </a:stretch>
        </p:blipFill>
        <p:spPr>
          <a:xfrm>
            <a:off x="822960" y="2471421"/>
            <a:ext cx="1550042" cy="576122"/>
          </a:xfrm>
          <a:prstGeom prst="rect">
            <a:avLst/>
          </a:prstGeom>
        </p:spPr>
      </p:pic>
      <p:pic>
        <p:nvPicPr>
          <p:cNvPr id="6" name="Picture 5"/>
          <p:cNvPicPr>
            <a:picLocks noChangeAspect="1"/>
          </p:cNvPicPr>
          <p:nvPr/>
        </p:nvPicPr>
        <p:blipFill>
          <a:blip r:embed="rId4"/>
          <a:stretch>
            <a:fillRect/>
          </a:stretch>
        </p:blipFill>
        <p:spPr>
          <a:xfrm>
            <a:off x="1028718" y="3062349"/>
            <a:ext cx="1344284" cy="475529"/>
          </a:xfrm>
          <a:prstGeom prst="rect">
            <a:avLst/>
          </a:prstGeom>
        </p:spPr>
      </p:pic>
      <p:pic>
        <p:nvPicPr>
          <p:cNvPr id="7" name="Picture 6"/>
          <p:cNvPicPr>
            <a:picLocks noChangeAspect="1"/>
          </p:cNvPicPr>
          <p:nvPr/>
        </p:nvPicPr>
        <p:blipFill>
          <a:blip r:embed="rId5"/>
          <a:stretch>
            <a:fillRect/>
          </a:stretch>
        </p:blipFill>
        <p:spPr>
          <a:xfrm>
            <a:off x="480030" y="3552685"/>
            <a:ext cx="1892972" cy="717866"/>
          </a:xfrm>
          <a:prstGeom prst="rect">
            <a:avLst/>
          </a:prstGeom>
        </p:spPr>
      </p:pic>
      <p:pic>
        <p:nvPicPr>
          <p:cNvPr id="8" name="Picture 7"/>
          <p:cNvPicPr>
            <a:picLocks noChangeAspect="1"/>
          </p:cNvPicPr>
          <p:nvPr/>
        </p:nvPicPr>
        <p:blipFill>
          <a:blip r:embed="rId6"/>
          <a:stretch>
            <a:fillRect/>
          </a:stretch>
        </p:blipFill>
        <p:spPr>
          <a:xfrm>
            <a:off x="786381" y="4763557"/>
            <a:ext cx="1586621" cy="905335"/>
          </a:xfrm>
          <a:prstGeom prst="rect">
            <a:avLst/>
          </a:prstGeom>
        </p:spPr>
      </p:pic>
    </p:spTree>
    <p:extLst>
      <p:ext uri="{BB962C8B-B14F-4D97-AF65-F5344CB8AC3E}">
        <p14:creationId xmlns:p14="http://schemas.microsoft.com/office/powerpoint/2010/main" val="3571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The Expense Report approval page is a little different from the one for Travel Authorization in terms of how you get to line item details.  This can be done by clicking on one of the “Expense Details” links on the screen:</a:t>
            </a:r>
          </a:p>
          <a:p>
            <a:endParaRPr lang="en-US" dirty="0"/>
          </a:p>
        </p:txBody>
      </p:sp>
      <p:pic>
        <p:nvPicPr>
          <p:cNvPr id="4" name="Picture 3"/>
          <p:cNvPicPr>
            <a:picLocks noChangeAspect="1"/>
          </p:cNvPicPr>
          <p:nvPr/>
        </p:nvPicPr>
        <p:blipFill>
          <a:blip r:embed="rId2"/>
          <a:stretch>
            <a:fillRect/>
          </a:stretch>
        </p:blipFill>
        <p:spPr>
          <a:xfrm>
            <a:off x="1094981" y="3501135"/>
            <a:ext cx="7343971" cy="1981962"/>
          </a:xfrm>
          <a:prstGeom prst="rect">
            <a:avLst/>
          </a:prstGeom>
        </p:spPr>
      </p:pic>
    </p:spTree>
    <p:extLst>
      <p:ext uri="{BB962C8B-B14F-4D97-AF65-F5344CB8AC3E}">
        <p14:creationId xmlns:p14="http://schemas.microsoft.com/office/powerpoint/2010/main" val="99229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The line items on the Expense Details page can be expanded to see additional line and distribution information:</a:t>
            </a:r>
          </a:p>
          <a:p>
            <a:endParaRPr lang="en-US" dirty="0"/>
          </a:p>
        </p:txBody>
      </p:sp>
      <p:pic>
        <p:nvPicPr>
          <p:cNvPr id="4" name="Picture 3"/>
          <p:cNvPicPr>
            <a:picLocks noChangeAspect="1"/>
          </p:cNvPicPr>
          <p:nvPr/>
        </p:nvPicPr>
        <p:blipFill>
          <a:blip r:embed="rId2"/>
          <a:stretch>
            <a:fillRect/>
          </a:stretch>
        </p:blipFill>
        <p:spPr>
          <a:xfrm>
            <a:off x="1514842" y="3033060"/>
            <a:ext cx="5966978" cy="2702286"/>
          </a:xfrm>
          <a:prstGeom prst="rect">
            <a:avLst/>
          </a:prstGeom>
        </p:spPr>
      </p:pic>
    </p:spTree>
    <p:extLst>
      <p:ext uri="{BB962C8B-B14F-4D97-AF65-F5344CB8AC3E}">
        <p14:creationId xmlns:p14="http://schemas.microsoft.com/office/powerpoint/2010/main" val="318735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checking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Before you can make an approval action you will need to run budget checking.  To run the Budget Check from the approval screen, click on the Budget Options link text.</a:t>
            </a:r>
          </a:p>
          <a:p>
            <a:endParaRPr lang="en-US" dirty="0"/>
          </a:p>
        </p:txBody>
      </p:sp>
      <p:pic>
        <p:nvPicPr>
          <p:cNvPr id="4" name="Picture 3"/>
          <p:cNvPicPr>
            <a:picLocks noChangeAspect="1"/>
          </p:cNvPicPr>
          <p:nvPr/>
        </p:nvPicPr>
        <p:blipFill>
          <a:blip r:embed="rId2"/>
          <a:stretch>
            <a:fillRect/>
          </a:stretch>
        </p:blipFill>
        <p:spPr>
          <a:xfrm>
            <a:off x="1497061" y="3386400"/>
            <a:ext cx="6195597" cy="1673497"/>
          </a:xfrm>
          <a:prstGeom prst="rect">
            <a:avLst/>
          </a:prstGeom>
        </p:spPr>
      </p:pic>
    </p:spTree>
    <p:extLst>
      <p:ext uri="{BB962C8B-B14F-4D97-AF65-F5344CB8AC3E}">
        <p14:creationId xmlns:p14="http://schemas.microsoft.com/office/powerpoint/2010/main" val="1233120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checking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Clicking the Budget Options link text will bring up Commitment Control window.  From there, click on the Budget Check button:</a:t>
            </a:r>
          </a:p>
          <a:p>
            <a:endParaRPr lang="en-US" dirty="0"/>
          </a:p>
        </p:txBody>
      </p:sp>
      <p:pic>
        <p:nvPicPr>
          <p:cNvPr id="4" name="Picture 3"/>
          <p:cNvPicPr>
            <a:picLocks noChangeAspect="1"/>
          </p:cNvPicPr>
          <p:nvPr/>
        </p:nvPicPr>
        <p:blipFill>
          <a:blip r:embed="rId2"/>
          <a:stretch>
            <a:fillRect/>
          </a:stretch>
        </p:blipFill>
        <p:spPr>
          <a:xfrm>
            <a:off x="2430448" y="3250492"/>
            <a:ext cx="4014564" cy="2606266"/>
          </a:xfrm>
          <a:prstGeom prst="rect">
            <a:avLst/>
          </a:prstGeom>
        </p:spPr>
      </p:pic>
    </p:spTree>
    <p:extLst>
      <p:ext uri="{BB962C8B-B14F-4D97-AF65-F5344CB8AC3E}">
        <p14:creationId xmlns:p14="http://schemas.microsoft.com/office/powerpoint/2010/main" val="1449402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checking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If the document passes budget checking it will return a “Valid” or “Warning” Budget Checking Header Status.  If the transaction returns with an “Error” status, it will need to be sent back to the Traveler for correction or a budget adjustment will need to be made:</a:t>
            </a:r>
          </a:p>
          <a:p>
            <a:endParaRPr lang="en-US" dirty="0"/>
          </a:p>
        </p:txBody>
      </p:sp>
      <p:pic>
        <p:nvPicPr>
          <p:cNvPr id="5" name="Picture 4"/>
          <p:cNvPicPr>
            <a:picLocks noChangeAspect="1"/>
          </p:cNvPicPr>
          <p:nvPr/>
        </p:nvPicPr>
        <p:blipFill>
          <a:blip r:embed="rId2"/>
          <a:stretch>
            <a:fillRect/>
          </a:stretch>
        </p:blipFill>
        <p:spPr>
          <a:xfrm>
            <a:off x="2756816" y="3690727"/>
            <a:ext cx="3301270" cy="1952414"/>
          </a:xfrm>
          <a:prstGeom prst="rect">
            <a:avLst/>
          </a:prstGeom>
        </p:spPr>
      </p:pic>
    </p:spTree>
    <p:extLst>
      <p:ext uri="{BB962C8B-B14F-4D97-AF65-F5344CB8AC3E}">
        <p14:creationId xmlns:p14="http://schemas.microsoft.com/office/powerpoint/2010/main" val="115554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checking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Once a document has passed budget checking, the Approver will be able to take one of their available approval actions:</a:t>
            </a:r>
          </a:p>
          <a:p>
            <a:endParaRPr lang="en-US" dirty="0"/>
          </a:p>
        </p:txBody>
      </p:sp>
      <p:pic>
        <p:nvPicPr>
          <p:cNvPr id="4" name="Picture 3"/>
          <p:cNvPicPr>
            <a:picLocks noChangeAspect="1"/>
          </p:cNvPicPr>
          <p:nvPr/>
        </p:nvPicPr>
        <p:blipFill>
          <a:blip r:embed="rId2"/>
          <a:stretch>
            <a:fillRect/>
          </a:stretch>
        </p:blipFill>
        <p:spPr>
          <a:xfrm>
            <a:off x="1643378" y="3207292"/>
            <a:ext cx="5902964" cy="1202540"/>
          </a:xfrm>
          <a:prstGeom prst="rect">
            <a:avLst/>
          </a:prstGeom>
        </p:spPr>
      </p:pic>
    </p:spTree>
    <p:extLst>
      <p:ext uri="{BB962C8B-B14F-4D97-AF65-F5344CB8AC3E}">
        <p14:creationId xmlns:p14="http://schemas.microsoft.com/office/powerpoint/2010/main" val="2000972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11454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0498" y="406562"/>
            <a:ext cx="7566323" cy="5747098"/>
          </a:xfrm>
          <a:prstGeom prst="rect">
            <a:avLst/>
          </a:prstGeom>
        </p:spPr>
      </p:pic>
      <p:sp>
        <p:nvSpPr>
          <p:cNvPr id="5" name="Oval 4"/>
          <p:cNvSpPr/>
          <p:nvPr/>
        </p:nvSpPr>
        <p:spPr>
          <a:xfrm>
            <a:off x="6225037" y="373177"/>
            <a:ext cx="532785" cy="4527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2C5623-8A14-4847-B6CB-B8EAFE89ECF9}"/>
              </a:ext>
            </a:extLst>
          </p:cNvPr>
          <p:cNvPicPr>
            <a:picLocks noChangeAspect="1"/>
          </p:cNvPicPr>
          <p:nvPr/>
        </p:nvPicPr>
        <p:blipFill>
          <a:blip r:embed="rId3"/>
          <a:stretch>
            <a:fillRect/>
          </a:stretch>
        </p:blipFill>
        <p:spPr>
          <a:xfrm>
            <a:off x="1192697" y="1318662"/>
            <a:ext cx="1958008" cy="1185207"/>
          </a:xfrm>
          <a:prstGeom prst="rect">
            <a:avLst/>
          </a:prstGeom>
        </p:spPr>
      </p:pic>
    </p:spTree>
    <p:extLst>
      <p:ext uri="{BB962C8B-B14F-4D97-AF65-F5344CB8AC3E}">
        <p14:creationId xmlns:p14="http://schemas.microsoft.com/office/powerpoint/2010/main" val="329966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Travel Expense Report</a:t>
            </a:r>
          </a:p>
        </p:txBody>
      </p:sp>
      <p:sp>
        <p:nvSpPr>
          <p:cNvPr id="3" name="Content Placeholder 2"/>
          <p:cNvSpPr>
            <a:spLocks noGrp="1"/>
          </p:cNvSpPr>
          <p:nvPr>
            <p:ph idx="1"/>
          </p:nvPr>
        </p:nvSpPr>
        <p:spPr>
          <a:xfrm>
            <a:off x="822960" y="2241550"/>
            <a:ext cx="7543800" cy="570230"/>
          </a:xfrm>
        </p:spPr>
        <p:txBody>
          <a:bodyPr>
            <a:normAutofit fontScale="92500" lnSpcReduction="10000"/>
          </a:bodyPr>
          <a:lstStyle/>
          <a:p>
            <a:r>
              <a:rPr lang="en-US" dirty="0"/>
              <a:t>First go to Navigation (</a:t>
            </a:r>
            <a:r>
              <a:rPr lang="en-US" dirty="0" err="1"/>
              <a:t>Nav</a:t>
            </a:r>
            <a:r>
              <a:rPr lang="en-US" dirty="0"/>
              <a:t> Bar) on the upper right corner, click on it and it will give you a drop down menu of your options..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3319129"/>
            <a:ext cx="1978819" cy="1378744"/>
          </a:xfrm>
          <a:prstGeom prst="rect">
            <a:avLst/>
          </a:prstGeom>
        </p:spPr>
      </p:pic>
      <p:cxnSp>
        <p:nvCxnSpPr>
          <p:cNvPr id="6" name="Straight Arrow Connector 5"/>
          <p:cNvCxnSpPr/>
          <p:nvPr/>
        </p:nvCxnSpPr>
        <p:spPr>
          <a:xfrm flipH="1">
            <a:off x="2857858" y="2763631"/>
            <a:ext cx="740664" cy="555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950727" y="3219060"/>
            <a:ext cx="898827" cy="22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929581" y="3589381"/>
            <a:ext cx="1006911" cy="17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654046" y="2673262"/>
            <a:ext cx="54864" cy="624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350" y="2811780"/>
            <a:ext cx="810038" cy="2862501"/>
          </a:xfrm>
          <a:prstGeom prst="rect">
            <a:avLst/>
          </a:prstGeom>
        </p:spPr>
      </p:pic>
      <p:cxnSp>
        <p:nvCxnSpPr>
          <p:cNvPr id="18" name="Straight Arrow Connector 17"/>
          <p:cNvCxnSpPr/>
          <p:nvPr/>
        </p:nvCxnSpPr>
        <p:spPr>
          <a:xfrm flipH="1">
            <a:off x="7671143" y="4161069"/>
            <a:ext cx="898827" cy="22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671143" y="4528694"/>
            <a:ext cx="1005984" cy="72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132D13-1E62-1D43-A7FF-534149D6E09F}"/>
              </a:ext>
            </a:extLst>
          </p:cNvPr>
          <p:cNvSpPr txBox="1"/>
          <p:nvPr/>
        </p:nvSpPr>
        <p:spPr>
          <a:xfrm>
            <a:off x="451297" y="5120640"/>
            <a:ext cx="5963477" cy="923330"/>
          </a:xfrm>
          <a:prstGeom prst="rect">
            <a:avLst/>
          </a:prstGeom>
          <a:noFill/>
        </p:spPr>
        <p:txBody>
          <a:bodyPr wrap="square" rtlCol="0">
            <a:spAutoFit/>
          </a:bodyPr>
          <a:lstStyle/>
          <a:p>
            <a:r>
              <a:rPr lang="en-US" dirty="0"/>
              <a:t>Select “employee self service” from your menu options.  </a:t>
            </a:r>
            <a:br>
              <a:rPr lang="en-US" dirty="0"/>
            </a:br>
            <a:endParaRPr lang="en-US" dirty="0"/>
          </a:p>
          <a:p>
            <a:r>
              <a:rPr lang="en-US" dirty="0"/>
              <a:t>“travel and expenses” &gt; “expense reports”  &gt;“create/modify”</a:t>
            </a:r>
          </a:p>
        </p:txBody>
      </p:sp>
    </p:spTree>
    <p:extLst>
      <p:ext uri="{BB962C8B-B14F-4D97-AF65-F5344CB8AC3E}">
        <p14:creationId xmlns:p14="http://schemas.microsoft.com/office/powerpoint/2010/main" val="303074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When creating any new expense report, you will first be asked to select an Employee ID (EMPLID).  This should default to the user signed in.</a:t>
            </a:r>
          </a:p>
          <a:p>
            <a:endParaRPr lang="en-US" dirty="0"/>
          </a:p>
        </p:txBody>
      </p:sp>
      <p:pic>
        <p:nvPicPr>
          <p:cNvPr id="4" name="Picture 3"/>
          <p:cNvPicPr>
            <a:picLocks noChangeAspect="1"/>
          </p:cNvPicPr>
          <p:nvPr/>
        </p:nvPicPr>
        <p:blipFill>
          <a:blip r:embed="rId2"/>
          <a:stretch>
            <a:fillRect/>
          </a:stretch>
        </p:blipFill>
        <p:spPr>
          <a:xfrm>
            <a:off x="1469635" y="3267410"/>
            <a:ext cx="6067570" cy="1399154"/>
          </a:xfrm>
          <a:prstGeom prst="rect">
            <a:avLst/>
          </a:prstGeom>
        </p:spPr>
      </p:pic>
    </p:spTree>
    <p:extLst>
      <p:ext uri="{BB962C8B-B14F-4D97-AF65-F5344CB8AC3E}">
        <p14:creationId xmlns:p14="http://schemas.microsoft.com/office/powerpoint/2010/main" val="12097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84682" y="2279330"/>
            <a:ext cx="7543800" cy="2737358"/>
          </a:xfrm>
        </p:spPr>
        <p:txBody>
          <a:bodyPr/>
          <a:lstStyle/>
          <a:p>
            <a:r>
              <a:rPr lang="en-US" dirty="0"/>
              <a:t>When you first create a new Expense Report, you will see an upper section of header fields and a lower section for “Expenses” that make up the ER lines:</a:t>
            </a:r>
          </a:p>
          <a:p>
            <a:endParaRPr lang="en-US" dirty="0"/>
          </a:p>
        </p:txBody>
      </p:sp>
      <p:pic>
        <p:nvPicPr>
          <p:cNvPr id="5" name="Picture 4"/>
          <p:cNvPicPr>
            <a:picLocks noChangeAspect="1"/>
          </p:cNvPicPr>
          <p:nvPr/>
        </p:nvPicPr>
        <p:blipFill>
          <a:blip r:embed="rId2"/>
          <a:stretch>
            <a:fillRect/>
          </a:stretch>
        </p:blipFill>
        <p:spPr>
          <a:xfrm>
            <a:off x="1765527" y="3288322"/>
            <a:ext cx="6296190" cy="1728366"/>
          </a:xfrm>
          <a:prstGeom prst="rect">
            <a:avLst/>
          </a:prstGeom>
        </p:spPr>
      </p:pic>
      <p:pic>
        <p:nvPicPr>
          <p:cNvPr id="6" name="Picture 5"/>
          <p:cNvPicPr>
            <a:picLocks noChangeAspect="1"/>
          </p:cNvPicPr>
          <p:nvPr/>
        </p:nvPicPr>
        <p:blipFill>
          <a:blip r:embed="rId3"/>
          <a:stretch>
            <a:fillRect/>
          </a:stretch>
        </p:blipFill>
        <p:spPr>
          <a:xfrm>
            <a:off x="1613640" y="3382056"/>
            <a:ext cx="6369348" cy="1540898"/>
          </a:xfrm>
          <a:prstGeom prst="rect">
            <a:avLst/>
          </a:prstGeom>
        </p:spPr>
      </p:pic>
    </p:spTree>
    <p:extLst>
      <p:ext uri="{BB962C8B-B14F-4D97-AF65-F5344CB8AC3E}">
        <p14:creationId xmlns:p14="http://schemas.microsoft.com/office/powerpoint/2010/main" val="241785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22960" y="2241549"/>
            <a:ext cx="7543800" cy="3719303"/>
          </a:xfrm>
        </p:spPr>
        <p:txBody>
          <a:bodyPr>
            <a:normAutofit lnSpcReduction="10000"/>
          </a:bodyPr>
          <a:lstStyle/>
          <a:p>
            <a:r>
              <a:rPr lang="en-US" dirty="0"/>
              <a:t>Use the ER header fields to select a pre-defined Business Purpose for the ER, a free text document description, and a </a:t>
            </a:r>
            <a:r>
              <a:rPr lang="en-US" b="1" u="sng" dirty="0"/>
              <a:t>default</a:t>
            </a:r>
            <a:r>
              <a:rPr lang="en-US" dirty="0"/>
              <a:t> location (used to calculate per diem rates.  You can also add attachments in the header:</a:t>
            </a:r>
          </a:p>
          <a:p>
            <a:endParaRPr lang="en-US" dirty="0"/>
          </a:p>
          <a:p>
            <a:endParaRPr lang="en-US" dirty="0"/>
          </a:p>
          <a:p>
            <a:endParaRPr lang="en-US" dirty="0"/>
          </a:p>
          <a:p>
            <a:endParaRPr lang="en-US" dirty="0"/>
          </a:p>
          <a:p>
            <a:r>
              <a:rPr lang="en-US" dirty="0"/>
              <a:t>Unlike Travel Authorizations, Expense Reports don’t have dates in the Header section.  They do have individual Line item dates.</a:t>
            </a:r>
          </a:p>
          <a:p>
            <a:endParaRPr lang="en-US" dirty="0"/>
          </a:p>
          <a:p>
            <a:endParaRPr lang="en-US" dirty="0"/>
          </a:p>
        </p:txBody>
      </p:sp>
      <p:pic>
        <p:nvPicPr>
          <p:cNvPr id="4" name="Picture 3"/>
          <p:cNvPicPr>
            <a:picLocks noChangeAspect="1"/>
          </p:cNvPicPr>
          <p:nvPr/>
        </p:nvPicPr>
        <p:blipFill>
          <a:blip r:embed="rId2"/>
          <a:stretch>
            <a:fillRect/>
          </a:stretch>
        </p:blipFill>
        <p:spPr>
          <a:xfrm>
            <a:off x="1547358" y="3359114"/>
            <a:ext cx="6095004" cy="1266554"/>
          </a:xfrm>
          <a:prstGeom prst="rect">
            <a:avLst/>
          </a:prstGeom>
        </p:spPr>
      </p:pic>
    </p:spTree>
    <p:extLst>
      <p:ext uri="{BB962C8B-B14F-4D97-AF65-F5344CB8AC3E}">
        <p14:creationId xmlns:p14="http://schemas.microsoft.com/office/powerpoint/2010/main" val="324252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22960" y="2241549"/>
            <a:ext cx="7543800" cy="3891831"/>
          </a:xfrm>
        </p:spPr>
        <p:txBody>
          <a:bodyPr/>
          <a:lstStyle/>
          <a:p>
            <a:r>
              <a:rPr lang="en-US" dirty="0"/>
              <a:t>You can start working on ER lines by filling in each line item, using the plus/minus buttons to add or remove lines as you go along:</a:t>
            </a:r>
          </a:p>
          <a:p>
            <a:endParaRPr lang="en-US" dirty="0"/>
          </a:p>
          <a:p>
            <a:endParaRPr lang="en-US" dirty="0"/>
          </a:p>
          <a:p>
            <a:endParaRPr lang="en-US" dirty="0"/>
          </a:p>
          <a:p>
            <a:endParaRPr lang="en-US" dirty="0"/>
          </a:p>
          <a:p>
            <a:r>
              <a:rPr lang="en-US" dirty="0"/>
              <a:t>Or you can use the Quick-Fill feature to populate multiple lines at once:</a:t>
            </a:r>
          </a:p>
          <a:p>
            <a:endParaRPr lang="en-US" dirty="0"/>
          </a:p>
          <a:p>
            <a:endParaRPr lang="en-US" dirty="0"/>
          </a:p>
        </p:txBody>
      </p:sp>
      <p:pic>
        <p:nvPicPr>
          <p:cNvPr id="4" name="Picture 3"/>
          <p:cNvPicPr>
            <a:picLocks noChangeAspect="1"/>
          </p:cNvPicPr>
          <p:nvPr/>
        </p:nvPicPr>
        <p:blipFill>
          <a:blip r:embed="rId2"/>
          <a:stretch>
            <a:fillRect/>
          </a:stretch>
        </p:blipFill>
        <p:spPr>
          <a:xfrm>
            <a:off x="752952" y="2971759"/>
            <a:ext cx="7858402" cy="1143041"/>
          </a:xfrm>
          <a:prstGeom prst="rect">
            <a:avLst/>
          </a:prstGeom>
        </p:spPr>
      </p:pic>
      <p:pic>
        <p:nvPicPr>
          <p:cNvPr id="5" name="Picture 4"/>
          <p:cNvPicPr>
            <a:picLocks noChangeAspect="1"/>
          </p:cNvPicPr>
          <p:nvPr/>
        </p:nvPicPr>
        <p:blipFill>
          <a:blip r:embed="rId3"/>
          <a:stretch>
            <a:fillRect/>
          </a:stretch>
        </p:blipFill>
        <p:spPr>
          <a:xfrm>
            <a:off x="2208080" y="5179007"/>
            <a:ext cx="4535817" cy="823031"/>
          </a:xfrm>
          <a:prstGeom prst="rect">
            <a:avLst/>
          </a:prstGeom>
        </p:spPr>
      </p:pic>
    </p:spTree>
    <p:extLst>
      <p:ext uri="{BB962C8B-B14F-4D97-AF65-F5344CB8AC3E}">
        <p14:creationId xmlns:p14="http://schemas.microsoft.com/office/powerpoint/2010/main" val="174709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expense report</a:t>
            </a:r>
          </a:p>
        </p:txBody>
      </p:sp>
      <p:sp>
        <p:nvSpPr>
          <p:cNvPr id="3" name="Content Placeholder 2"/>
          <p:cNvSpPr>
            <a:spLocks noGrp="1"/>
          </p:cNvSpPr>
          <p:nvPr>
            <p:ph idx="1"/>
          </p:nvPr>
        </p:nvSpPr>
        <p:spPr>
          <a:xfrm>
            <a:off x="822960" y="2241550"/>
            <a:ext cx="7543800" cy="2737358"/>
          </a:xfrm>
        </p:spPr>
        <p:txBody>
          <a:bodyPr/>
          <a:lstStyle/>
          <a:p>
            <a:r>
              <a:rPr lang="en-US" dirty="0"/>
              <a:t>Sometimes, the fields you have available to use will change based on the Expense Type you select, bringing in new optional and/or required fields:</a:t>
            </a:r>
          </a:p>
          <a:p>
            <a:endParaRPr lang="en-US" dirty="0"/>
          </a:p>
        </p:txBody>
      </p:sp>
      <p:pic>
        <p:nvPicPr>
          <p:cNvPr id="4" name="Picture 3"/>
          <p:cNvPicPr>
            <a:picLocks noChangeAspect="1"/>
          </p:cNvPicPr>
          <p:nvPr/>
        </p:nvPicPr>
        <p:blipFill>
          <a:blip r:embed="rId2"/>
          <a:stretch>
            <a:fillRect/>
          </a:stretch>
        </p:blipFill>
        <p:spPr>
          <a:xfrm>
            <a:off x="1478772" y="3370445"/>
            <a:ext cx="6232176" cy="1307705"/>
          </a:xfrm>
          <a:prstGeom prst="rect">
            <a:avLst/>
          </a:prstGeom>
        </p:spPr>
      </p:pic>
    </p:spTree>
    <p:extLst>
      <p:ext uri="{BB962C8B-B14F-4D97-AF65-F5344CB8AC3E}">
        <p14:creationId xmlns:p14="http://schemas.microsoft.com/office/powerpoint/2010/main" val="155231431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3061</TotalTime>
  <Words>1303</Words>
  <Application>Microsoft Macintosh PowerPoint</Application>
  <PresentationFormat>On-screen Show (4:3)</PresentationFormat>
  <Paragraphs>100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Retrospect</vt:lpstr>
      <vt:lpstr>Travel Expense Report in PeopleSoft</vt:lpstr>
      <vt:lpstr>Creating an Expense Report</vt:lpstr>
      <vt:lpstr>PowerPoint Presentation</vt:lpstr>
      <vt:lpstr>Create a New Travel Expense Report</vt:lpstr>
      <vt:lpstr>Creating an expense report</vt:lpstr>
      <vt:lpstr>Creating an expense report</vt:lpstr>
      <vt:lpstr>Creating an expense report</vt:lpstr>
      <vt:lpstr>Creating an expense report</vt:lpstr>
      <vt:lpstr>Creating an expense report</vt:lpstr>
      <vt:lpstr>Creating an expense report</vt:lpstr>
      <vt:lpstr>Creating an expense report</vt:lpstr>
      <vt:lpstr>Creating an expense report</vt:lpstr>
      <vt:lpstr>Creating an expense report</vt:lpstr>
      <vt:lpstr>Creating an expense report</vt:lpstr>
      <vt:lpstr>Submitting an expense report</vt:lpstr>
      <vt:lpstr>Submitting an expense report</vt:lpstr>
      <vt:lpstr>Submitting an expense report</vt:lpstr>
      <vt:lpstr>Submitting an expense report</vt:lpstr>
      <vt:lpstr>Approving an expense report</vt:lpstr>
      <vt:lpstr>Approving an expense report</vt:lpstr>
      <vt:lpstr>Approving an expense report</vt:lpstr>
      <vt:lpstr>Approving an expense report</vt:lpstr>
      <vt:lpstr>Approving an expense report</vt:lpstr>
      <vt:lpstr>Approving an expense report</vt:lpstr>
      <vt:lpstr>Budget checking an expense report</vt:lpstr>
      <vt:lpstr>Budget checking an expense report</vt:lpstr>
      <vt:lpstr>Budget checking an expense report</vt:lpstr>
      <vt:lpstr>Budget checking an expense report</vt:lpstr>
      <vt:lpstr>Questions?</vt:lpstr>
    </vt:vector>
  </TitlesOfParts>
  <Company>Clark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&amp; Expenses in CTCLink</dc:title>
  <dc:creator>Sand, Sabra</dc:creator>
  <cp:lastModifiedBy>Andy Heiser</cp:lastModifiedBy>
  <cp:revision>33</cp:revision>
  <cp:lastPrinted>2019-10-09T23:35:07Z</cp:lastPrinted>
  <dcterms:created xsi:type="dcterms:W3CDTF">2019-10-08T21:17:58Z</dcterms:created>
  <dcterms:modified xsi:type="dcterms:W3CDTF">2021-12-21T21:12:47Z</dcterms:modified>
</cp:coreProperties>
</file>