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38" r:id="rId4"/>
    <p:sldId id="335" r:id="rId5"/>
    <p:sldId id="326" r:id="rId6"/>
    <p:sldId id="347" r:id="rId7"/>
    <p:sldId id="346" r:id="rId8"/>
    <p:sldId id="333" r:id="rId9"/>
    <p:sldId id="348" r:id="rId10"/>
    <p:sldId id="316" r:id="rId11"/>
    <p:sldId id="317" r:id="rId12"/>
    <p:sldId id="337" r:id="rId13"/>
    <p:sldId id="339" r:id="rId14"/>
    <p:sldId id="341" r:id="rId15"/>
    <p:sldId id="340" r:id="rId16"/>
    <p:sldId id="318" r:id="rId17"/>
    <p:sldId id="343" r:id="rId18"/>
    <p:sldId id="344" r:id="rId19"/>
    <p:sldId id="345" r:id="rId20"/>
    <p:sldId id="308" r:id="rId21"/>
    <p:sldId id="259" r:id="rId22"/>
    <p:sldId id="342" r:id="rId23"/>
    <p:sldId id="329" r:id="rId24"/>
    <p:sldId id="281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Cook" initials="KC" lastIdx="1" clrIdx="0">
    <p:extLst>
      <p:ext uri="{19B8F6BF-5375-455C-9EA6-DF929625EA0E}">
        <p15:presenceInfo xmlns:p15="http://schemas.microsoft.com/office/powerpoint/2012/main" userId="S-1-5-21-2052111302-1409082233-839522115-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6" autoAdjust="0"/>
    <p:restoredTop sz="94660"/>
  </p:normalViewPr>
  <p:slideViewPr>
    <p:cSldViewPr>
      <p:cViewPr varScale="1">
        <p:scale>
          <a:sx n="128" d="100"/>
          <a:sy n="128" d="100"/>
        </p:scale>
        <p:origin x="280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CD1DAD4-F07C-4AE5-B057-38956E1AC9A1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36C72B91-7DB8-4313-90A2-7615B4ED5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9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60B1-9E0F-4D9D-86FB-77D8E0C6ADC2}" type="datetimeFigureOut">
              <a:rPr lang="en-US" smtClean="0"/>
              <a:t>10/2/21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4335-1DBB-47B1-8B5B-9FBF92D2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96FCFB6-79B6-DD43-9CD2-2EB38CD6B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6" y="6219485"/>
            <a:ext cx="9144000" cy="6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5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B86D24-3B62-472A-BD50-87BC5C4F7ED4}" type="datetimeFigureOut">
              <a:rPr lang="en-US" smtClean="0"/>
              <a:pPr/>
              <a:t>10/2/21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2878B1-315F-4749-A9DD-7625F0E1B0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423D5-E0D8-D149-82C7-A777B379F4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89668"/>
            <a:ext cx="9144000" cy="6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2438399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Chart of Accounts          </a:t>
            </a:r>
            <a:br>
              <a:rPr lang="en-US" sz="4800" b="1" dirty="0">
                <a:solidFill>
                  <a:schemeClr val="accent2"/>
                </a:solidFill>
              </a:rPr>
            </a:br>
            <a:r>
              <a:rPr lang="en-US" sz="4800" b="1" dirty="0">
                <a:solidFill>
                  <a:schemeClr val="accent2"/>
                </a:solidFill>
              </a:rPr>
              <a:t>Accounting Changes for </a:t>
            </a:r>
            <a:r>
              <a:rPr lang="en-US" sz="4800" b="1" dirty="0" err="1">
                <a:solidFill>
                  <a:schemeClr val="accent2"/>
                </a:solidFill>
              </a:rPr>
              <a:t>CTCLink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6962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September 2021</a:t>
            </a:r>
          </a:p>
          <a:p>
            <a:r>
              <a:rPr lang="en-US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			</a:t>
            </a:r>
            <a:r>
              <a:rPr lang="en-US" dirty="0">
                <a:latin typeface="Franklin Gothic Medium" panose="020B06030201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708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</a:rPr>
              <a:t>So what do the new </a:t>
            </a:r>
            <a:r>
              <a:rPr lang="en-US" sz="3800" cap="none" dirty="0" err="1">
                <a:solidFill>
                  <a:srgbClr val="C00000"/>
                </a:solidFill>
              </a:rPr>
              <a:t>Dept’s</a:t>
            </a:r>
            <a:r>
              <a:rPr lang="en-US" sz="3800" cap="none" dirty="0">
                <a:solidFill>
                  <a:srgbClr val="C00000"/>
                </a:solidFill>
              </a:rPr>
              <a:t> look like?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1960" y="1828800"/>
            <a:ext cx="8144256" cy="44196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Organized using a numeric structure related to campus organization to help with reporting	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</a:rPr>
              <a:t>First digit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457200" lvl="1" indent="0">
              <a:buNone/>
            </a:pPr>
            <a:endParaRPr lang="en-US" sz="2200" dirty="0">
              <a:latin typeface="Franklin Gothic Medium" panose="020B06030201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200" dirty="0">
              <a:latin typeface="Franklin Gothic Medium" panose="020B06030201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03FACBDB-6C87-482A-932B-1E79332E6D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0" y="2971800"/>
            <a:ext cx="4862513" cy="2593975"/>
            <a:chOff x="1056" y="1872"/>
            <a:chExt cx="3063" cy="1634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3180513-A3B6-4FCA-B35E-709D6718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88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F1723CE-223E-42E7-9A34-391FFBCA3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889"/>
              <a:ext cx="10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Executive/President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403CA500-706F-45AA-9723-F34A4A69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073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5E8C82B-2F05-43B8-B088-46DEE00A2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073"/>
              <a:ext cx="12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Administrative Services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5DB5077-929D-40C6-8890-6F78C78D0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25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23EF9BB-3A00-4E07-A024-02F167688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257"/>
              <a:ext cx="61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Instruction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640B291-8D33-4571-BBC9-22D060D9A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442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ED7B7D8C-A136-4A59-A62E-22F776D07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442"/>
              <a:ext cx="87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Student Services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382A54D0-53BF-4331-AE27-088D9B847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626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BC2A0F7-1B00-41A5-9A75-4F321352D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26"/>
              <a:ext cx="11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College Advancement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E8EA42F-FA5E-412F-B916-796F57804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811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11462F3C-90A5-4515-89B4-0C46A1CD0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811"/>
              <a:ext cx="8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Capital Projects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8EA32880-2E9F-492F-9F01-0083F81D9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2995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CCC6D86-54A7-45B0-AEAE-66BFC2CC7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995"/>
              <a:ext cx="9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Grants &amp; Contracts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3BA609B-86C3-4F52-AF66-E9902CA82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17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460B6265-3FE9-482A-B563-075D146BD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3179"/>
              <a:ext cx="187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Financial Aid Awards &amp; Scholarships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A5FD7401-9D56-43CD-A608-419E407A6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34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D7F3DA4-4E93-48E4-AE95-35031303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3347"/>
              <a:ext cx="20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Fiscal / Statewide Global Departments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77AC6A40-1470-405B-BDAD-14FB6CD9E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872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93BCD6B8-9B99-489E-8289-68EDDE6C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872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A08E4822-8DE4-4015-99A1-CD62FD0A6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40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E3F06CE8-DFE3-456B-A35B-3CA161CFD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040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D1E90F00-B504-4901-B9F4-5155CA070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224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7854121C-770B-4165-B390-20AA2488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224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77A7D67F-F2B1-4F4E-8C29-ABF018A27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408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29C2E29F-B815-4A1C-BE42-501142051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8"/>
              <a:ext cx="3055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BE35BED4-5D7A-4E21-827F-90345CDE0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593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B3D6B916-812E-4D42-BBE2-FADC41C1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93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3BB984AE-8E03-4554-8705-DE7149E80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77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5BBC725C-1F31-4CE3-BE24-8547E4B88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777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6EE3F2B2-7A00-4426-871C-11D7FC7043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61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AC150E54-7CE4-48A8-98C9-40D59E3E5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61"/>
              <a:ext cx="3055" cy="9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1E682954-237A-489C-913D-F9582EE7D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146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F13D9B13-1B8C-4073-85B3-321A47FEA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46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D5A15B88-C78C-47AB-A0CD-F0D499EDF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330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9248AB94-72AD-4FE0-A18E-13F7C05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330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D7269438-8861-4ECE-97EC-ADAA60874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498"/>
              <a:ext cx="3055" cy="0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20FFD0C5-0DD0-4F35-AA40-E39439DF5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498"/>
              <a:ext cx="3055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796DEE88-E650-4208-BE63-4E0D570A8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872"/>
              <a:ext cx="0" cy="163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DB49A814-9C93-4AE4-B652-ACDE61091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872"/>
              <a:ext cx="8" cy="163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A194F339-4A68-4F46-970C-27249705F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2" y="1872"/>
              <a:ext cx="0" cy="163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6ED5FDC1-69D5-4361-BC17-2E97CD9B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1872"/>
              <a:ext cx="8" cy="163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8BEDD53D-3026-4D51-AC43-8DE3C5B10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1" y="1872"/>
              <a:ext cx="0" cy="1634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74840492-C114-4109-BF3E-B43F795BD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1872"/>
              <a:ext cx="8" cy="1634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01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52400"/>
            <a:ext cx="7391400" cy="1371600"/>
          </a:xfrm>
        </p:spPr>
        <p:txBody>
          <a:bodyPr/>
          <a:lstStyle/>
          <a:p>
            <a:r>
              <a:rPr lang="en-US" cap="none" dirty="0">
                <a:solidFill>
                  <a:srgbClr val="C00000"/>
                </a:solidFill>
              </a:rPr>
              <a:t>What does the dept crosswalk look like?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1A4DF-35E9-4741-91E8-163FD263609E}"/>
              </a:ext>
            </a:extLst>
          </p:cNvPr>
          <p:cNvSpPr txBox="1"/>
          <p:nvPr/>
        </p:nvSpPr>
        <p:spPr>
          <a:xfrm>
            <a:off x="304801" y="5943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SVC Chart of Accounts/Department crosswalk located on Business Office Portal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44483C-2D4F-48AE-9500-6740DFB77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03254"/>
              </p:ext>
            </p:extLst>
          </p:nvPr>
        </p:nvGraphicFramePr>
        <p:xfrm>
          <a:off x="381000" y="1371600"/>
          <a:ext cx="8229599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r:id="rId3" imgW="13144356" imgH="11906435" progId="Excel.Sheet.12">
                  <p:embed/>
                </p:oleObj>
              </mc:Choice>
              <mc:Fallback>
                <p:oleObj name="Worksheet" r:id="rId3" imgW="13144356" imgH="11906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371600"/>
                        <a:ext cx="8229599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71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C00000"/>
                </a:solidFill>
              </a:rPr>
              <a:t>All General Ledger Codes will be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74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Coding structure of new General Ledger Codes</a:t>
            </a:r>
          </a:p>
          <a:p>
            <a:r>
              <a:rPr lang="en-US" dirty="0"/>
              <a:t>First digit:</a:t>
            </a:r>
          </a:p>
          <a:p>
            <a:r>
              <a:rPr lang="en-US" dirty="0"/>
              <a:t>	1 – Assets  </a:t>
            </a:r>
          </a:p>
          <a:p>
            <a:r>
              <a:rPr lang="en-US" dirty="0"/>
              <a:t>	2 – Liability</a:t>
            </a:r>
          </a:p>
          <a:p>
            <a:r>
              <a:rPr lang="en-US" dirty="0"/>
              <a:t>	3 – Equity</a:t>
            </a:r>
          </a:p>
          <a:p>
            <a:r>
              <a:rPr lang="en-US" dirty="0"/>
              <a:t>	4 – Revenue</a:t>
            </a:r>
          </a:p>
          <a:p>
            <a:r>
              <a:rPr lang="en-US" dirty="0"/>
              <a:t>	5 – Expense</a:t>
            </a:r>
          </a:p>
          <a:p>
            <a:r>
              <a:rPr lang="en-US" dirty="0"/>
              <a:t>Based on financial statement format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1, 2 and 3 are balance sheet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 and 5 are income statement accounts</a:t>
            </a:r>
          </a:p>
        </p:txBody>
      </p:sp>
    </p:spTree>
    <p:extLst>
      <p:ext uri="{BB962C8B-B14F-4D97-AF65-F5344CB8AC3E}">
        <p14:creationId xmlns:p14="http://schemas.microsoft.com/office/powerpoint/2010/main" val="18669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New “account”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Replaces revenue and source</a:t>
            </a:r>
          </a:p>
          <a:p>
            <a:pPr lvl="1"/>
            <a:r>
              <a:rPr lang="en-US" sz="3200" dirty="0"/>
              <a:t>New unique values for different revenue sources</a:t>
            </a:r>
          </a:p>
          <a:p>
            <a:pPr lvl="1"/>
            <a:endParaRPr lang="en-US" sz="3200" dirty="0"/>
          </a:p>
          <a:p>
            <a:r>
              <a:rPr lang="en-US" sz="3200" dirty="0"/>
              <a:t>Replaces expenditure and sub-object</a:t>
            </a:r>
          </a:p>
          <a:p>
            <a:pPr lvl="1"/>
            <a:r>
              <a:rPr lang="en-US" sz="3200" dirty="0"/>
              <a:t>New unique values for expenditure and sub-object combinations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Revenue account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revenue and source: fairly close</a:t>
            </a:r>
          </a:p>
          <a:p>
            <a:r>
              <a:rPr lang="en-US" dirty="0"/>
              <a:t>Two fields will now be 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23" y="2895600"/>
            <a:ext cx="6713872" cy="26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7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Expenditure Account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expenditure and sub-object</a:t>
            </a:r>
          </a:p>
          <a:p>
            <a:r>
              <a:rPr lang="en-US" dirty="0"/>
              <a:t>Two fields will now also be 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95600"/>
            <a:ext cx="5667686" cy="31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371600"/>
          </a:xfrm>
        </p:spPr>
        <p:txBody>
          <a:bodyPr/>
          <a:lstStyle/>
          <a:p>
            <a:r>
              <a:rPr lang="en-US" cap="none" dirty="0">
                <a:solidFill>
                  <a:srgbClr val="C00000"/>
                </a:solidFill>
              </a:rPr>
              <a:t>Sub-objects will be Accounts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145174"/>
              </p:ext>
            </p:extLst>
          </p:nvPr>
        </p:nvGraphicFramePr>
        <p:xfrm>
          <a:off x="4137025" y="34718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025" y="34718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55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31266"/>
          </a:xfrm>
        </p:spPr>
        <p:txBody>
          <a:bodyPr>
            <a:normAutofit/>
          </a:bodyPr>
          <a:lstStyle/>
          <a:p>
            <a:r>
              <a:rPr lang="en-US" dirty="0"/>
              <a:t>Budgets will be entered in “</a:t>
            </a:r>
            <a:r>
              <a:rPr lang="en-US" dirty="0" err="1"/>
              <a:t>kk</a:t>
            </a:r>
            <a:r>
              <a:rPr lang="en-US" dirty="0"/>
              <a:t>”, or commitment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All salary budgets will be combined by classification in each budget number string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longer able to use positional budgeting (AK.</a:t>
            </a:r>
            <a:r>
              <a:rPr lang="en-US" u="sng" dirty="0"/>
              <a:t>01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Basically, all AK’s will be only budget line item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for all Admin/Exempt and Faculty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other budgets will be the same</a:t>
            </a:r>
          </a:p>
        </p:txBody>
      </p:sp>
    </p:spTree>
    <p:extLst>
      <p:ext uri="{BB962C8B-B14F-4D97-AF65-F5344CB8AC3E}">
        <p14:creationId xmlns:p14="http://schemas.microsoft.com/office/powerpoint/2010/main" val="30210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Budgeting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1789894"/>
            <a:ext cx="7543801" cy="44585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Cannot create an expense without a budget, even if the budget is zero, still needs to be added manually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will take time as we work through the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it is a grant in Fund 145, budget must be a dollar amount – not zero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Reports are still being developed by SBCTC and the College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a requisition is entered, it is in ‘pre-encumbered’ status, and </a:t>
            </a:r>
            <a:r>
              <a:rPr lang="en-US" dirty="0" err="1"/>
              <a:t>Peoplesoft</a:t>
            </a:r>
            <a:r>
              <a:rPr lang="en-US" dirty="0"/>
              <a:t> will account for that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it is turned into a PO, it moves from “pre-encumbered” to “encumbered”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Once PO is paid by Accounts Payable, it moves to an expenditure</a:t>
            </a:r>
          </a:p>
        </p:txBody>
      </p:sp>
    </p:spTree>
    <p:extLst>
      <p:ext uri="{BB962C8B-B14F-4D97-AF65-F5344CB8AC3E}">
        <p14:creationId xmlns:p14="http://schemas.microsoft.com/office/powerpoint/2010/main" val="242530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Budgeting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673" y="2638320"/>
            <a:ext cx="7017104" cy="2438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981200"/>
            <a:ext cx="488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a query budget status report from UAT</a:t>
            </a:r>
          </a:p>
        </p:txBody>
      </p:sp>
    </p:spTree>
    <p:extLst>
      <p:ext uri="{BB962C8B-B14F-4D97-AF65-F5344CB8AC3E}">
        <p14:creationId xmlns:p14="http://schemas.microsoft.com/office/powerpoint/2010/main" val="12476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7010400" cy="12192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</a:rPr>
              <a:t>Changes for ctcLink/Peoplesoft</a:t>
            </a:r>
            <a:endParaRPr lang="en-US" sz="3800" cap="none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362200"/>
            <a:ext cx="7620000" cy="426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What does the new accounting structure look like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What is new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What isn’t changing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What is changing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Budgeting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Item Types</a:t>
            </a:r>
          </a:p>
        </p:txBody>
      </p:sp>
    </p:spTree>
    <p:extLst>
      <p:ext uri="{BB962C8B-B14F-4D97-AF65-F5344CB8AC3E}">
        <p14:creationId xmlns:p14="http://schemas.microsoft.com/office/powerpoint/2010/main" val="29529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Item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both legacy fee codes (for students) and Financial Aid Program Codes, mostly</a:t>
            </a:r>
          </a:p>
          <a:p>
            <a:r>
              <a:rPr lang="en-US" dirty="0"/>
              <a:t>Has both a debit and a credit</a:t>
            </a:r>
          </a:p>
          <a:p>
            <a:r>
              <a:rPr lang="en-US" dirty="0"/>
              <a:t>Used in Campus Solutions Student Finance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/>
              <a:t>Tuition, fees and other student charges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/>
              <a:t>Payment Types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/>
              <a:t>Waivers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/>
              <a:t>Deposits</a:t>
            </a:r>
          </a:p>
          <a:p>
            <a:pPr marL="685784" lvl="1" indent="-342900">
              <a:buFont typeface="Arial" panose="020B0604020202020204" pitchFamily="34" charset="0"/>
              <a:buChar char="•"/>
            </a:pPr>
            <a:r>
              <a:rPr lang="en-US" dirty="0"/>
              <a:t>Financial Aid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</a:rPr>
              <a:t>Item Type Numbering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12 Digit Number, Begins with: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0 – Conversion item type (everything fall 2019 and older)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 – Tuition charges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20 – Term Fees (Facilities fee, matriculation fee, Technology fee)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21 – Class Fees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22 – Course Fees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3 – </a:t>
            </a:r>
            <a:r>
              <a:rPr lang="en-US" dirty="0" err="1"/>
              <a:t>Misc</a:t>
            </a:r>
            <a:r>
              <a:rPr lang="en-US" dirty="0"/>
              <a:t> fees (Child Care, Fitness Center,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4 – Collections, Payment Plan, Third Party Charges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5 – Refund Methods, other </a:t>
            </a:r>
            <a:r>
              <a:rPr lang="en-US" dirty="0" err="1"/>
              <a:t>misc</a:t>
            </a:r>
            <a:r>
              <a:rPr lang="en-US" dirty="0"/>
              <a:t> in cashiering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</a:rPr>
              <a:t>Item Type Numbering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12 Digit Number, Begins with: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6 – Payment item types including waivers, third party, </a:t>
            </a:r>
            <a:r>
              <a:rPr lang="en-US" dirty="0" err="1"/>
              <a:t>etc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7 – Payment item types for cash, check, credit card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9 – Financial Aid Payments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Wrap Up</a:t>
            </a:r>
            <a:r>
              <a:rPr lang="en-US" sz="3800" b="1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4820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presentation, along with other info will be available at: </a:t>
            </a:r>
            <a:r>
              <a:rPr lang="en-US" sz="2400" dirty="0"/>
              <a:t>https://skagit.sharepoint.com/sites/portal/administrative-services/business-office/</a:t>
            </a:r>
            <a:endParaRPr lang="en-US" sz="22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still working through many of the processes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don’t have the answers to everything…..yet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still working on the best mechanism for reporting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will likely take us several months to refine our processes, so please be patient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can do this!</a:t>
            </a:r>
          </a:p>
          <a:p>
            <a:endParaRPr lang="en-US" sz="24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4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accent2"/>
                </a:solidFill>
              </a:rPr>
              <a:t>For further questions, please contact the Business office</a:t>
            </a:r>
            <a:endParaRPr lang="en-US" sz="3800" cap="none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C3F5B6-B67C-4BAD-A245-928D49EE3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1752600"/>
            <a:ext cx="7543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rgbClr val="C00000"/>
                </a:solidFill>
              </a:rPr>
              <a:t>CTCLink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It will impact everyone…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Business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Purchasing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Budgets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dirty="0" err="1">
                <a:solidFill>
                  <a:srgbClr val="C00000"/>
                </a:solidFill>
              </a:rPr>
              <a:t>CTCLink</a:t>
            </a:r>
            <a:endParaRPr lang="en-US" sz="3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4" y="2286000"/>
            <a:ext cx="8593676" cy="3276600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2743200" y="5596128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164080" y="5609844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16680" y="5599176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495800" y="5596128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new?</a:t>
            </a:r>
            <a:r>
              <a:rPr lang="en-US" sz="3800" b="1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Business Unit: WA040 (standard for all </a:t>
            </a: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SVC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transactions)</a:t>
            </a:r>
          </a:p>
          <a:p>
            <a:endParaRPr lang="en-US" sz="24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Operating Unit: 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7040 (standard for all </a:t>
            </a: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SVC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transactions</a:t>
            </a: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State Purpose: created to identify expenses that are IT related – required field for all expenditures.</a:t>
            </a:r>
          </a:p>
          <a:p>
            <a:pPr lvl="1"/>
            <a:r>
              <a:rPr lang="en-US" sz="22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 - null (no)</a:t>
            </a:r>
          </a:p>
          <a:p>
            <a:pPr lvl="1"/>
            <a:r>
              <a:rPr lang="en-US" sz="22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 - yes</a:t>
            </a:r>
          </a:p>
        </p:txBody>
      </p:sp>
    </p:spTree>
    <p:extLst>
      <p:ext uri="{BB962C8B-B14F-4D97-AF65-F5344CB8AC3E}">
        <p14:creationId xmlns:p14="http://schemas.microsoft.com/office/powerpoint/2010/main" val="22422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new?</a:t>
            </a:r>
            <a:r>
              <a:rPr lang="en-US" sz="3800" b="1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0" u="sng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Grants and Capital Projects…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Costing Business Unit: WA040</a:t>
            </a:r>
          </a:p>
          <a:p>
            <a:endParaRPr lang="en-US" sz="11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ID: required if using Fund 145, assigned in the Grants module by the Business Office</a:t>
            </a:r>
          </a:p>
          <a:p>
            <a:endParaRPr lang="en-US" sz="11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Activity: required if a Project ID is used, it defines a specific task within a grant</a:t>
            </a:r>
            <a:endParaRPr lang="en-US" sz="22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4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isn’t changing?</a:t>
            </a:r>
            <a:r>
              <a:rPr lang="en-US" sz="3800" b="1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“Legacy” structure for an </a:t>
            </a:r>
            <a:r>
              <a:rPr lang="en-US" sz="2400" b="0" u="sng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expense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Fund. 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Org. 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Subobject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(ex. 149-082-1820-EA)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Fund is still fund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148 is still 148, 149 is still 149, </a:t>
            </a:r>
            <a:r>
              <a:rPr lang="en-US" sz="240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etc</a:t>
            </a:r>
            <a:endParaRPr lang="en-US" sz="24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But, if it has an appropriation, then it has both an appropriation and fund. This is used by state allocated Funds – 001, 057, 060, 24J.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‘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is now called “Class”- </a:t>
            </a:r>
            <a:r>
              <a:rPr lang="en-US" sz="2400" b="0" u="sng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that’s all 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for most 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progs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– see next slide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061 is still 061</a:t>
            </a:r>
          </a:p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4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changing?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648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few ‘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prog’s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will change:</a:t>
            </a:r>
          </a:p>
          <a:p>
            <a:pPr marL="635508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280 becomes 286</a:t>
            </a:r>
          </a:p>
          <a:p>
            <a:pPr marL="635508" lvl="1" indent="-342900">
              <a:buFont typeface="Wingdings" panose="05000000000000000000" pitchFamily="2" charset="2"/>
              <a:buChar char="§"/>
            </a:pPr>
            <a:r>
              <a:rPr lang="en-US" sz="22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281 becomes 287</a:t>
            </a:r>
          </a:p>
          <a:p>
            <a:pPr marL="635508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All capital 9xx becomes 901</a:t>
            </a:r>
            <a:endParaRPr lang="en-US" sz="22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‘Org’ will be ‘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dept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All new 5 character numeric values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Subobject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and Revenue Source will be ‘Account’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All new 7 character numeric values, lots more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New structure for an expense or revenue</a:t>
            </a:r>
          </a:p>
          <a:p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Fund. Class. Dept. Account</a:t>
            </a:r>
          </a:p>
          <a:p>
            <a:pPr marL="0" indent="0">
              <a:buNone/>
            </a:pPr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9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sz="3800" cap="none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changing?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343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If an expenditure uses a fund that requires an appropriation, then Fund and Appropriation </a:t>
            </a:r>
            <a:r>
              <a:rPr lang="en-US" sz="2400" b="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chartfields</a:t>
            </a:r>
            <a:r>
              <a:rPr lang="en-US" sz="2400" b="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are both required, examples: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2400" b="1" u="sng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Appropriation		Fund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101			001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123			001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071			24J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R10			147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C19			057 (various other </a:t>
            </a:r>
            <a:r>
              <a:rPr lang="en-US" sz="240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approps</a:t>
            </a: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A16			060 (various other </a:t>
            </a:r>
            <a:r>
              <a:rPr lang="en-US" sz="2400" dirty="0" err="1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approps</a:t>
            </a:r>
            <a:r>
              <a:rPr lang="en-US" sz="2400" dirty="0">
                <a:latin typeface="Franklin Gothic Medium" panose="020B0603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92608" lvl="1" indent="0">
              <a:buNone/>
            </a:pPr>
            <a:endParaRPr lang="en-US" sz="22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400" b="0" dirty="0">
              <a:latin typeface="Franklin Gothic Medium" panose="020B0603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446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17742</TotalTime>
  <Words>1058</Words>
  <Application>Microsoft Macintosh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Franklin Gothic Medium</vt:lpstr>
      <vt:lpstr>Tahoma</vt:lpstr>
      <vt:lpstr>Wingdings</vt:lpstr>
      <vt:lpstr>Retrospect</vt:lpstr>
      <vt:lpstr>Worksheet</vt:lpstr>
      <vt:lpstr>Chart of Accounts           Accounting Changes for CTCLink</vt:lpstr>
      <vt:lpstr>Changes for ctcLink/Peoplesoft</vt:lpstr>
      <vt:lpstr>CTCLink</vt:lpstr>
      <vt:lpstr>CTCLink</vt:lpstr>
      <vt:lpstr>What is new? </vt:lpstr>
      <vt:lpstr>What is new? </vt:lpstr>
      <vt:lpstr>What isn’t changing? </vt:lpstr>
      <vt:lpstr>What is changing?</vt:lpstr>
      <vt:lpstr>What is changing?</vt:lpstr>
      <vt:lpstr>So what do the new Dept’s look like?</vt:lpstr>
      <vt:lpstr>What does the dept crosswalk look like? </vt:lpstr>
      <vt:lpstr>All General Ledger Codes will be Accounts</vt:lpstr>
      <vt:lpstr>New “account” values</vt:lpstr>
      <vt:lpstr>Revenue account values</vt:lpstr>
      <vt:lpstr>Expenditure Account Values</vt:lpstr>
      <vt:lpstr>Sub-objects will be Accounts</vt:lpstr>
      <vt:lpstr>Budgeting</vt:lpstr>
      <vt:lpstr>Budgeting</vt:lpstr>
      <vt:lpstr>Budgeting</vt:lpstr>
      <vt:lpstr>Item types</vt:lpstr>
      <vt:lpstr>Item Type Numbering Structure</vt:lpstr>
      <vt:lpstr>Item Type Numbering Structure</vt:lpstr>
      <vt:lpstr>Wrap Up </vt:lpstr>
      <vt:lpstr>For further questions, please contact the Business office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101</dc:title>
  <dc:creator>Setup</dc:creator>
  <cp:lastModifiedBy>Andy Heiser</cp:lastModifiedBy>
  <cp:revision>299</cp:revision>
  <cp:lastPrinted>2019-10-03T21:41:51Z</cp:lastPrinted>
  <dcterms:created xsi:type="dcterms:W3CDTF">2013-09-03T17:49:39Z</dcterms:created>
  <dcterms:modified xsi:type="dcterms:W3CDTF">2021-10-03T00:36:04Z</dcterms:modified>
</cp:coreProperties>
</file>